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4"/>
  </p:sldMasterIdLst>
  <p:notesMasterIdLst>
    <p:notesMasterId r:id="rId37"/>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84" r:id="rId20"/>
    <p:sldId id="271" r:id="rId21"/>
    <p:sldId id="273" r:id="rId22"/>
    <p:sldId id="272" r:id="rId23"/>
    <p:sldId id="274" r:id="rId24"/>
    <p:sldId id="276" r:id="rId25"/>
    <p:sldId id="275" r:id="rId26"/>
    <p:sldId id="279" r:id="rId27"/>
    <p:sldId id="281" r:id="rId28"/>
    <p:sldId id="282" r:id="rId29"/>
    <p:sldId id="283" r:id="rId30"/>
    <p:sldId id="280" r:id="rId31"/>
    <p:sldId id="285" r:id="rId32"/>
    <p:sldId id="286" r:id="rId33"/>
    <p:sldId id="287" r:id="rId34"/>
    <p:sldId id="277" r:id="rId35"/>
    <p:sldId id="278" r:id="rId36"/>
  </p:sldIdLst>
  <p:sldSz cx="9144000" cy="5143500" type="screen16x9"/>
  <p:notesSz cx="6858000" cy="9144000"/>
  <p:embeddedFontLst>
    <p:embeddedFont>
      <p:font typeface="Montserrat" panose="020B0604020202020204" charset="0"/>
      <p:regular r:id="rId38"/>
      <p:bold r:id="rId39"/>
      <p:italic r:id="rId40"/>
      <p:boldItalic r:id="rId41"/>
    </p:embeddedFont>
    <p:embeddedFont>
      <p:font typeface="Roboto" panose="020B0604020202020204" charset="0"/>
      <p:regular r:id="rId42"/>
      <p:bold r:id="rId43"/>
      <p:italic r:id="rId44"/>
      <p:boldItalic r:id="rId4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5F73FBF-BCC0-8323-CC64-16D0432E8252}" v="4" dt="2023-11-23T17:49:16.602"/>
    <p1510:client id="{43283B2B-E6F9-467D-B2BA-691B6FADB1BA}" v="1" dt="2023-11-29T13:01:08.307"/>
    <p1510:client id="{59612F5D-B155-4AEF-B12E-57288B85F7B0}" v="1" dt="2023-11-29T14:01:49.650"/>
    <p1510:client id="{BF1F3B74-4A6F-415F-94C7-C64CE4F89AD1}" v="1" dt="2023-11-29T14:06:57.742"/>
    <p1510:client id="{C88B75C7-F02D-21A4-F5EF-C5C95E4D4D98}" v="1" dt="2023-11-29T13:42:15.72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1620"/>
        <p:guide pos="2880"/>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font" Target="fonts/font2.fntdata"/><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font" Target="fonts/font5.fntdata"/><Relationship Id="rId47" Type="http://schemas.openxmlformats.org/officeDocument/2006/relationships/viewProps" Target="viewProps.xml"/><Relationship Id="rId50" Type="http://schemas.microsoft.com/office/2016/11/relationships/changesInfo" Target="changesInfos/changesInfo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notesMaster" Target="notesMasters/notesMaster1.xml"/><Relationship Id="rId40" Type="http://schemas.openxmlformats.org/officeDocument/2006/relationships/font" Target="fonts/font3.fntdata"/><Relationship Id="rId45" Type="http://schemas.openxmlformats.org/officeDocument/2006/relationships/font" Target="fonts/font8.fntdata"/><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font" Target="fonts/font7.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font" Target="fonts/font6.fntdata"/><Relationship Id="rId48" Type="http://schemas.openxmlformats.org/officeDocument/2006/relationships/theme" Target="theme/theme1.xml"/><Relationship Id="rId8" Type="http://schemas.openxmlformats.org/officeDocument/2006/relationships/slide" Target="slides/slide4.xml"/><Relationship Id="rId51" Type="http://schemas.microsoft.com/office/2015/10/relationships/revisionInfo" Target="revisionInfo.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font" Target="fonts/font1.fntdata"/><Relationship Id="rId46"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font" Target="fonts/font4.fntdata"/><Relationship Id="rId1" Type="http://schemas.openxmlformats.org/officeDocument/2006/relationships/customXml" Target="../customXml/item1.xml"/><Relationship Id="rId6"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Upendra Patel" userId="S::upendra.21b1541103@abes.ac.in::539eb751-135f-4012-ac4e-bb6d7fe6953d" providerId="AD" clId="Web-{43283B2B-E6F9-467D-B2BA-691B6FADB1BA}"/>
    <pc:docChg chg="addSld">
      <pc:chgData name="Upendra Patel" userId="S::upendra.21b1541103@abes.ac.in::539eb751-135f-4012-ac4e-bb6d7fe6953d" providerId="AD" clId="Web-{43283B2B-E6F9-467D-B2BA-691B6FADB1BA}" dt="2023-11-29T13:01:08.307" v="0"/>
      <pc:docMkLst>
        <pc:docMk/>
      </pc:docMkLst>
      <pc:sldChg chg="new">
        <pc:chgData name="Upendra Patel" userId="S::upendra.21b1541103@abes.ac.in::539eb751-135f-4012-ac4e-bb6d7fe6953d" providerId="AD" clId="Web-{43283B2B-E6F9-467D-B2BA-691B6FADB1BA}" dt="2023-11-29T13:01:08.307" v="0"/>
        <pc:sldMkLst>
          <pc:docMk/>
          <pc:sldMk cId="3561026690" sldId="287"/>
        </pc:sldMkLst>
      </pc:sldChg>
    </pc:docChg>
  </pc:docChgLst>
  <pc:docChgLst>
    <pc:chgData name="Ansh Aggarwal" userId="S::ansh.21b1541011@abes.ac.in::121324e6-fcd7-49f0-984a-32921a18a97e" providerId="AD" clId="Web-{59612F5D-B155-4AEF-B12E-57288B85F7B0}"/>
    <pc:docChg chg="sldOrd">
      <pc:chgData name="Ansh Aggarwal" userId="S::ansh.21b1541011@abes.ac.in::121324e6-fcd7-49f0-984a-32921a18a97e" providerId="AD" clId="Web-{59612F5D-B155-4AEF-B12E-57288B85F7B0}" dt="2023-11-29T14:01:49.650" v="0"/>
      <pc:docMkLst>
        <pc:docMk/>
      </pc:docMkLst>
      <pc:sldChg chg="ord">
        <pc:chgData name="Ansh Aggarwal" userId="S::ansh.21b1541011@abes.ac.in::121324e6-fcd7-49f0-984a-32921a18a97e" providerId="AD" clId="Web-{59612F5D-B155-4AEF-B12E-57288B85F7B0}" dt="2023-11-29T14:01:49.650" v="0"/>
        <pc:sldMkLst>
          <pc:docMk/>
          <pc:sldMk cId="0" sldId="275"/>
        </pc:sldMkLst>
      </pc:sldChg>
    </pc:docChg>
  </pc:docChgLst>
  <pc:docChgLst>
    <pc:chgData name="Ipshita Tiwari" userId="S::ipshita.21b1541209@abes.ac.in::246864aa-ef3b-4994-b31f-ee94abcb7a5b" providerId="AD" clId="Web-{C88B75C7-F02D-21A4-F5EF-C5C95E4D4D98}"/>
    <pc:docChg chg="modSld">
      <pc:chgData name="Ipshita Tiwari" userId="S::ipshita.21b1541209@abes.ac.in::246864aa-ef3b-4994-b31f-ee94abcb7a5b" providerId="AD" clId="Web-{C88B75C7-F02D-21A4-F5EF-C5C95E4D4D98}" dt="2023-11-29T13:42:15.726" v="0" actId="1076"/>
      <pc:docMkLst>
        <pc:docMk/>
      </pc:docMkLst>
      <pc:sldChg chg="modSp">
        <pc:chgData name="Ipshita Tiwari" userId="S::ipshita.21b1541209@abes.ac.in::246864aa-ef3b-4994-b31f-ee94abcb7a5b" providerId="AD" clId="Web-{C88B75C7-F02D-21A4-F5EF-C5C95E4D4D98}" dt="2023-11-29T13:42:15.726" v="0" actId="1076"/>
        <pc:sldMkLst>
          <pc:docMk/>
          <pc:sldMk cId="0" sldId="271"/>
        </pc:sldMkLst>
        <pc:picChg chg="mod">
          <ac:chgData name="Ipshita Tiwari" userId="S::ipshita.21b1541209@abes.ac.in::246864aa-ef3b-4994-b31f-ee94abcb7a5b" providerId="AD" clId="Web-{C88B75C7-F02D-21A4-F5EF-C5C95E4D4D98}" dt="2023-11-29T13:42:15.726" v="0" actId="1076"/>
          <ac:picMkLst>
            <pc:docMk/>
            <pc:sldMk cId="0" sldId="271"/>
            <ac:picMk id="149" creationId="{00000000-0000-0000-0000-000000000000}"/>
          </ac:picMkLst>
        </pc:picChg>
      </pc:sldChg>
    </pc:docChg>
  </pc:docChgLst>
  <pc:docChgLst>
    <pc:chgData name="Ayushmaan Gupta" userId="S::ayushmaan.21b0121087@abes.ac.in::55f8bb01-412b-4e66-a4b1-29d2dc74d38e" providerId="AD" clId="Web-{35F73FBF-BCC0-8323-CC64-16D0432E8252}"/>
    <pc:docChg chg="modSld">
      <pc:chgData name="Ayushmaan Gupta" userId="S::ayushmaan.21b0121087@abes.ac.in::55f8bb01-412b-4e66-a4b1-29d2dc74d38e" providerId="AD" clId="Web-{35F73FBF-BCC0-8323-CC64-16D0432E8252}" dt="2023-11-23T17:49:16.602" v="3" actId="1076"/>
      <pc:docMkLst>
        <pc:docMk/>
      </pc:docMkLst>
      <pc:sldChg chg="modSp">
        <pc:chgData name="Ayushmaan Gupta" userId="S::ayushmaan.21b0121087@abes.ac.in::55f8bb01-412b-4e66-a4b1-29d2dc74d38e" providerId="AD" clId="Web-{35F73FBF-BCC0-8323-CC64-16D0432E8252}" dt="2023-11-23T17:48:17.913" v="1" actId="14100"/>
        <pc:sldMkLst>
          <pc:docMk/>
          <pc:sldMk cId="0" sldId="272"/>
        </pc:sldMkLst>
        <pc:picChg chg="mod">
          <ac:chgData name="Ayushmaan Gupta" userId="S::ayushmaan.21b0121087@abes.ac.in::55f8bb01-412b-4e66-a4b1-29d2dc74d38e" providerId="AD" clId="Web-{35F73FBF-BCC0-8323-CC64-16D0432E8252}" dt="2023-11-23T17:48:17.913" v="1" actId="14100"/>
          <ac:picMkLst>
            <pc:docMk/>
            <pc:sldMk cId="0" sldId="272"/>
            <ac:picMk id="156" creationId="{00000000-0000-0000-0000-000000000000}"/>
          </ac:picMkLst>
        </pc:picChg>
      </pc:sldChg>
      <pc:sldChg chg="modSp">
        <pc:chgData name="Ayushmaan Gupta" userId="S::ayushmaan.21b0121087@abes.ac.in::55f8bb01-412b-4e66-a4b1-29d2dc74d38e" providerId="AD" clId="Web-{35F73FBF-BCC0-8323-CC64-16D0432E8252}" dt="2023-11-23T17:49:16.602" v="3" actId="1076"/>
        <pc:sldMkLst>
          <pc:docMk/>
          <pc:sldMk cId="0" sldId="275"/>
        </pc:sldMkLst>
        <pc:spChg chg="mod">
          <ac:chgData name="Ayushmaan Gupta" userId="S::ayushmaan.21b0121087@abes.ac.in::55f8bb01-412b-4e66-a4b1-29d2dc74d38e" providerId="AD" clId="Web-{35F73FBF-BCC0-8323-CC64-16D0432E8252}" dt="2023-11-23T17:49:16.602" v="3" actId="1076"/>
          <ac:spMkLst>
            <pc:docMk/>
            <pc:sldMk cId="0" sldId="275"/>
            <ac:spMk id="176" creationId="{00000000-0000-0000-0000-000000000000}"/>
          </ac:spMkLst>
        </pc:spChg>
      </pc:sldChg>
    </pc:docChg>
  </pc:docChgLst>
  <pc:docChgLst>
    <pc:chgData name="Shubhankar Gupta" userId="S::shubhankar.21b1541159@abes.ac.in::396aea75-1297-4f1b-9090-4c3d3ff50c7e" providerId="AD" clId="Web-{BF1F3B74-4A6F-415F-94C7-C64CE4F89AD1}"/>
    <pc:docChg chg="sldOrd">
      <pc:chgData name="Shubhankar Gupta" userId="S::shubhankar.21b1541159@abes.ac.in::396aea75-1297-4f1b-9090-4c3d3ff50c7e" providerId="AD" clId="Web-{BF1F3B74-4A6F-415F-94C7-C64CE4F89AD1}" dt="2023-11-29T14:06:57.742" v="0"/>
      <pc:docMkLst>
        <pc:docMk/>
      </pc:docMkLst>
      <pc:sldChg chg="ord">
        <pc:chgData name="Shubhankar Gupta" userId="S::shubhankar.21b1541159@abes.ac.in::396aea75-1297-4f1b-9090-4c3d3ff50c7e" providerId="AD" clId="Web-{BF1F3B74-4A6F-415F-94C7-C64CE4F89AD1}" dt="2023-11-29T14:06:57.742" v="0"/>
        <pc:sldMkLst>
          <pc:docMk/>
          <pc:sldMk cId="0" sldId="272"/>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5bab44792d_1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5bab44792d_1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164dae11ce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164dae11ce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15bab44792d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15bab44792d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15bab44792d_1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15bab44792d_1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15bab44792d_1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15bab44792d_1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15bab44792d_1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15bab44792d_1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15bab44792d_1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15bab44792d_1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15bab44792d_1_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15bab44792d_1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15bab44792d_1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15bab44792d_1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15bab44792d_1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15bab44792d_1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g15bab44792d_1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g15bab44792d_1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15bab44792d_1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15bab44792d_1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15bab44792d_1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15bab44792d_1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15bab44792d_1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15bab44792d_1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15bab44792d_1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15bab44792d_1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15bab44792d_1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15bab44792d_1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15bab44792d_1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15bab44792d_1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15bab44792d_1_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15bab44792d_1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15bab44792d_1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15bab44792d_1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15bab44792d_1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15bab44792d_1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hyperlink" Target="https://docs.google.com/document/d/1DXQ5BDqi9AytqWsvQzGZwCPBk0OG_077YoOictb24qs/edit?usp=sharing" TargetMode="External"/><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hyperlink" Target="https://www.elprocus.com/voice-recognition-modules-working-procedure-applications/" TargetMode="External"/><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s://www.simplilearn.com/tutorials/deep-learning-tutorial/neural-network" TargetMode="Externa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3.xml"/><Relationship Id="rId4" Type="http://schemas.openxmlformats.org/officeDocument/2006/relationships/image" Target="../media/image21.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GB"/>
              <a:t>Perceptron Model</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2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190500" lvl="0" indent="0" algn="l" rtl="0">
              <a:lnSpc>
                <a:spcPct val="120000"/>
              </a:lnSpc>
              <a:spcBef>
                <a:spcPts val="0"/>
              </a:spcBef>
              <a:spcAft>
                <a:spcPts val="0"/>
              </a:spcAft>
              <a:buClr>
                <a:schemeClr val="dk1"/>
              </a:buClr>
              <a:buSzPct val="46808"/>
              <a:buFont typeface="Arial"/>
              <a:buNone/>
            </a:pPr>
            <a:r>
              <a:rPr lang="en-GB" sz="2350" b="1">
                <a:solidFill>
                  <a:srgbClr val="232C39"/>
                </a:solidFill>
                <a:highlight>
                  <a:srgbClr val="FFFFFF"/>
                </a:highlight>
                <a:latin typeface="Roboto"/>
                <a:ea typeface="Roboto"/>
                <a:cs typeface="Roboto"/>
                <a:sym typeface="Roboto"/>
              </a:rPr>
              <a:t>Perceptron Learning Steps</a:t>
            </a:r>
            <a:endParaRPr sz="2350" b="1">
              <a:solidFill>
                <a:srgbClr val="232C39"/>
              </a:solidFill>
              <a:highlight>
                <a:srgbClr val="FFFFFF"/>
              </a:highlight>
              <a:latin typeface="Roboto"/>
              <a:ea typeface="Roboto"/>
              <a:cs typeface="Roboto"/>
              <a:sym typeface="Roboto"/>
            </a:endParaRPr>
          </a:p>
          <a:p>
            <a:pPr marL="0" lvl="0" indent="0" algn="l" rtl="0">
              <a:spcBef>
                <a:spcPts val="500"/>
              </a:spcBef>
              <a:spcAft>
                <a:spcPts val="0"/>
              </a:spcAft>
              <a:buNone/>
            </a:pPr>
            <a:endParaRPr/>
          </a:p>
        </p:txBody>
      </p:sp>
      <p:sp>
        <p:nvSpPr>
          <p:cNvPr id="111" name="Google Shape;111;p2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26945" algn="l" rtl="0">
              <a:lnSpc>
                <a:spcPct val="180000"/>
              </a:lnSpc>
              <a:spcBef>
                <a:spcPts val="0"/>
              </a:spcBef>
              <a:spcAft>
                <a:spcPts val="0"/>
              </a:spcAft>
              <a:buClr>
                <a:srgbClr val="000000"/>
              </a:buClr>
              <a:buSzPts val="1549"/>
              <a:buFont typeface="Times New Roman"/>
              <a:buAutoNum type="arabicPeriod"/>
            </a:pPr>
            <a:r>
              <a:rPr lang="en-GB" sz="1548">
                <a:solidFill>
                  <a:srgbClr val="000000"/>
                </a:solidFill>
                <a:highlight>
                  <a:srgbClr val="FFFFFF"/>
                </a:highlight>
                <a:latin typeface="Times New Roman"/>
                <a:ea typeface="Times New Roman"/>
                <a:cs typeface="Times New Roman"/>
                <a:sym typeface="Times New Roman"/>
              </a:rPr>
              <a:t>Features of the model we want to train should be passed as input to the perceptrons in the first layer.</a:t>
            </a:r>
            <a:endParaRPr sz="1548">
              <a:solidFill>
                <a:srgbClr val="000000"/>
              </a:solidFill>
              <a:highlight>
                <a:srgbClr val="FFFFFF"/>
              </a:highlight>
              <a:latin typeface="Times New Roman"/>
              <a:ea typeface="Times New Roman"/>
              <a:cs typeface="Times New Roman"/>
              <a:sym typeface="Times New Roman"/>
            </a:endParaRPr>
          </a:p>
          <a:p>
            <a:pPr marL="457200" lvl="0" indent="-326945" algn="l" rtl="0">
              <a:lnSpc>
                <a:spcPct val="180000"/>
              </a:lnSpc>
              <a:spcBef>
                <a:spcPts val="0"/>
              </a:spcBef>
              <a:spcAft>
                <a:spcPts val="0"/>
              </a:spcAft>
              <a:buClr>
                <a:srgbClr val="000000"/>
              </a:buClr>
              <a:buSzPts val="1549"/>
              <a:buFont typeface="Times New Roman"/>
              <a:buAutoNum type="arabicPeriod"/>
            </a:pPr>
            <a:r>
              <a:rPr lang="en-GB" sz="1548">
                <a:solidFill>
                  <a:srgbClr val="000000"/>
                </a:solidFill>
                <a:highlight>
                  <a:srgbClr val="FFFFFF"/>
                </a:highlight>
                <a:latin typeface="Times New Roman"/>
                <a:ea typeface="Times New Roman"/>
                <a:cs typeface="Times New Roman"/>
                <a:sym typeface="Times New Roman"/>
              </a:rPr>
              <a:t>These inputs will be multiplied by the weights or weight coefficients and the production values from all perceptrons will be added.</a:t>
            </a:r>
            <a:endParaRPr sz="1548">
              <a:solidFill>
                <a:srgbClr val="000000"/>
              </a:solidFill>
              <a:highlight>
                <a:srgbClr val="FFFFFF"/>
              </a:highlight>
              <a:latin typeface="Times New Roman"/>
              <a:ea typeface="Times New Roman"/>
              <a:cs typeface="Times New Roman"/>
              <a:sym typeface="Times New Roman"/>
            </a:endParaRPr>
          </a:p>
          <a:p>
            <a:pPr marL="457200" lvl="0" indent="-326945" algn="l" rtl="0">
              <a:lnSpc>
                <a:spcPct val="180000"/>
              </a:lnSpc>
              <a:spcBef>
                <a:spcPts val="0"/>
              </a:spcBef>
              <a:spcAft>
                <a:spcPts val="0"/>
              </a:spcAft>
              <a:buClr>
                <a:srgbClr val="000000"/>
              </a:buClr>
              <a:buSzPts val="1549"/>
              <a:buFont typeface="Times New Roman"/>
              <a:buAutoNum type="arabicPeriod"/>
            </a:pPr>
            <a:r>
              <a:rPr lang="en-GB" sz="1548">
                <a:solidFill>
                  <a:srgbClr val="000000"/>
                </a:solidFill>
                <a:highlight>
                  <a:srgbClr val="FFFFFF"/>
                </a:highlight>
                <a:latin typeface="Times New Roman"/>
                <a:ea typeface="Times New Roman"/>
                <a:cs typeface="Times New Roman"/>
                <a:sym typeface="Times New Roman"/>
              </a:rPr>
              <a:t>Adds the Bias value, to move the output function away from the origin.</a:t>
            </a:r>
            <a:endParaRPr sz="1548">
              <a:solidFill>
                <a:srgbClr val="000000"/>
              </a:solidFill>
              <a:highlight>
                <a:srgbClr val="FFFFFF"/>
              </a:highlight>
              <a:latin typeface="Times New Roman"/>
              <a:ea typeface="Times New Roman"/>
              <a:cs typeface="Times New Roman"/>
              <a:sym typeface="Times New Roman"/>
            </a:endParaRPr>
          </a:p>
          <a:p>
            <a:pPr marL="457200" lvl="0" indent="-326945" algn="l" rtl="0">
              <a:lnSpc>
                <a:spcPct val="180000"/>
              </a:lnSpc>
              <a:spcBef>
                <a:spcPts val="0"/>
              </a:spcBef>
              <a:spcAft>
                <a:spcPts val="0"/>
              </a:spcAft>
              <a:buClr>
                <a:srgbClr val="000000"/>
              </a:buClr>
              <a:buSzPts val="1549"/>
              <a:buFont typeface="Times New Roman"/>
              <a:buAutoNum type="arabicPeriod"/>
            </a:pPr>
            <a:r>
              <a:rPr lang="en-GB" sz="1548">
                <a:solidFill>
                  <a:srgbClr val="000000"/>
                </a:solidFill>
                <a:highlight>
                  <a:srgbClr val="FFFFFF"/>
                </a:highlight>
                <a:latin typeface="Times New Roman"/>
                <a:ea typeface="Times New Roman"/>
                <a:cs typeface="Times New Roman"/>
                <a:sym typeface="Times New Roman"/>
              </a:rPr>
              <a:t>This computed value will be fed to the activation function (chosen based on the requirement, if a simple perceptron system activation function is step function).</a:t>
            </a:r>
            <a:endParaRPr sz="1548">
              <a:solidFill>
                <a:srgbClr val="000000"/>
              </a:solidFill>
              <a:highlight>
                <a:srgbClr val="FFFFFF"/>
              </a:highlight>
              <a:latin typeface="Times New Roman"/>
              <a:ea typeface="Times New Roman"/>
              <a:cs typeface="Times New Roman"/>
              <a:sym typeface="Times New Roman"/>
            </a:endParaRPr>
          </a:p>
          <a:p>
            <a:pPr marL="457200" lvl="0" indent="-326945" algn="l" rtl="0">
              <a:lnSpc>
                <a:spcPct val="180000"/>
              </a:lnSpc>
              <a:spcBef>
                <a:spcPts val="0"/>
              </a:spcBef>
              <a:spcAft>
                <a:spcPts val="0"/>
              </a:spcAft>
              <a:buClr>
                <a:srgbClr val="000000"/>
              </a:buClr>
              <a:buSzPts val="1549"/>
              <a:buFont typeface="Times New Roman"/>
              <a:buAutoNum type="arabicPeriod"/>
            </a:pPr>
            <a:r>
              <a:rPr lang="en-GB" sz="1548">
                <a:solidFill>
                  <a:srgbClr val="000000"/>
                </a:solidFill>
                <a:highlight>
                  <a:srgbClr val="FFFFFF"/>
                </a:highlight>
                <a:latin typeface="Times New Roman"/>
                <a:ea typeface="Times New Roman"/>
                <a:cs typeface="Times New Roman"/>
                <a:sym typeface="Times New Roman"/>
              </a:rPr>
              <a:t>The result value from the activation function is the output value.</a:t>
            </a:r>
            <a:endParaRPr sz="1648">
              <a:solidFill>
                <a:srgbClr val="000000"/>
              </a:solidFill>
              <a:highlight>
                <a:srgbClr val="FFFFFF"/>
              </a:highlight>
              <a:latin typeface="Times New Roman"/>
              <a:ea typeface="Times New Roman"/>
              <a:cs typeface="Times New Roman"/>
              <a:sym typeface="Times New Roman"/>
            </a:endParaRPr>
          </a:p>
          <a:p>
            <a:pPr marL="0" lvl="0" indent="0" algn="l" rtl="0">
              <a:lnSpc>
                <a:spcPct val="95000"/>
              </a:lnSpc>
              <a:spcBef>
                <a:spcPts val="4000"/>
              </a:spcBef>
              <a:spcAft>
                <a:spcPts val="1200"/>
              </a:spcAft>
              <a:buSzPts val="1018"/>
              <a:buNone/>
            </a:pPr>
            <a:endParaRPr sz="1665"/>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23"/>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GB"/>
              <a:t>Back Propagation </a:t>
            </a:r>
            <a:endParaRPr/>
          </a:p>
        </p:txBody>
      </p:sp>
      <p:sp>
        <p:nvSpPr>
          <p:cNvPr id="117" name="Google Shape;117;p23"/>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GB"/>
              <a:t>Network</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2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Back Propagation Network Definition and Architecture</a:t>
            </a:r>
            <a:endParaRPr/>
          </a:p>
        </p:txBody>
      </p:sp>
      <p:sp>
        <p:nvSpPr>
          <p:cNvPr id="123" name="Google Shape;123;p2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lnSpcReduction="20000"/>
          </a:bodyPr>
          <a:lstStyle/>
          <a:p>
            <a:pPr marL="457200" lvl="0" indent="-355600" algn="just" rtl="0">
              <a:spcBef>
                <a:spcPts val="0"/>
              </a:spcBef>
              <a:spcAft>
                <a:spcPts val="0"/>
              </a:spcAft>
              <a:buClr>
                <a:srgbClr val="423742"/>
              </a:buClr>
              <a:buSzPts val="2000"/>
              <a:buFont typeface="Times New Roman"/>
              <a:buChar char="●"/>
            </a:pPr>
            <a:r>
              <a:rPr lang="en-GB" sz="2000">
                <a:solidFill>
                  <a:srgbClr val="423742"/>
                </a:solidFill>
                <a:highlight>
                  <a:srgbClr val="FFFFFF"/>
                </a:highlight>
                <a:latin typeface="Times New Roman"/>
                <a:ea typeface="Times New Roman"/>
                <a:cs typeface="Times New Roman"/>
                <a:sym typeface="Times New Roman"/>
              </a:rPr>
              <a:t>Back Propagation learning Algorithm is one of the most important developments in neural networks.</a:t>
            </a:r>
            <a:endParaRPr sz="2000">
              <a:solidFill>
                <a:srgbClr val="423742"/>
              </a:solidFill>
              <a:highlight>
                <a:srgbClr val="FFFFFF"/>
              </a:highlight>
              <a:latin typeface="Times New Roman"/>
              <a:ea typeface="Times New Roman"/>
              <a:cs typeface="Times New Roman"/>
              <a:sym typeface="Times New Roman"/>
            </a:endParaRPr>
          </a:p>
          <a:p>
            <a:pPr marL="457200" lvl="0" indent="-355600" algn="just" rtl="0">
              <a:spcBef>
                <a:spcPts val="0"/>
              </a:spcBef>
              <a:spcAft>
                <a:spcPts val="0"/>
              </a:spcAft>
              <a:buClr>
                <a:srgbClr val="423742"/>
              </a:buClr>
              <a:buSzPts val="2000"/>
              <a:buFont typeface="Times New Roman"/>
              <a:buChar char="●"/>
            </a:pPr>
            <a:r>
              <a:rPr lang="en-GB" sz="2000">
                <a:solidFill>
                  <a:srgbClr val="423742"/>
                </a:solidFill>
                <a:highlight>
                  <a:srgbClr val="FFFFFF"/>
                </a:highlight>
                <a:latin typeface="Times New Roman"/>
                <a:ea typeface="Times New Roman"/>
                <a:cs typeface="Times New Roman"/>
                <a:sym typeface="Times New Roman"/>
              </a:rPr>
              <a:t>This learning algorithm is applied to the feed-forward networks (multilayer) consisting of processing elements with continuous differential activation functions.</a:t>
            </a:r>
            <a:endParaRPr sz="2000">
              <a:solidFill>
                <a:srgbClr val="423742"/>
              </a:solidFill>
              <a:highlight>
                <a:srgbClr val="FFFFFF"/>
              </a:highlight>
              <a:latin typeface="Times New Roman"/>
              <a:ea typeface="Times New Roman"/>
              <a:cs typeface="Times New Roman"/>
              <a:sym typeface="Times New Roman"/>
            </a:endParaRPr>
          </a:p>
          <a:p>
            <a:pPr marL="457200" lvl="0" indent="-355600" algn="just" rtl="0">
              <a:spcBef>
                <a:spcPts val="0"/>
              </a:spcBef>
              <a:spcAft>
                <a:spcPts val="0"/>
              </a:spcAft>
              <a:buClr>
                <a:srgbClr val="423742"/>
              </a:buClr>
              <a:buSzPts val="2000"/>
              <a:buFont typeface="Times New Roman"/>
              <a:buChar char="●"/>
            </a:pPr>
            <a:r>
              <a:rPr lang="en-GB" sz="2000">
                <a:solidFill>
                  <a:srgbClr val="423742"/>
                </a:solidFill>
                <a:highlight>
                  <a:srgbClr val="FFFFFF"/>
                </a:highlight>
                <a:latin typeface="Times New Roman"/>
                <a:ea typeface="Times New Roman"/>
                <a:cs typeface="Times New Roman"/>
                <a:sym typeface="Times New Roman"/>
              </a:rPr>
              <a:t>A back propagation neural network is a multilayer, feed-forward neural network consisting of an input layer, hidden layer and an output layer. The neurons present in the hidden and output layers have biases, which are the connections from the units whose activation is always 1.  The bias term also acts as weights. During the back-propagation phase of learning signals are sent in the reverse directions.</a:t>
            </a:r>
            <a:endParaRPr sz="2000">
              <a:solidFill>
                <a:srgbClr val="423742"/>
              </a:solidFill>
              <a:highlight>
                <a:srgbClr val="FFFFFF"/>
              </a:highlight>
              <a:latin typeface="Times New Roman"/>
              <a:ea typeface="Times New Roman"/>
              <a:cs typeface="Times New Roman"/>
              <a:sym typeface="Times New Roman"/>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2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Cont.</a:t>
            </a:r>
            <a:endParaRPr/>
          </a:p>
        </p:txBody>
      </p:sp>
      <p:sp>
        <p:nvSpPr>
          <p:cNvPr id="129" name="Google Shape;129;p2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130" name="Google Shape;130;p25"/>
          <p:cNvPicPr preferRelativeResize="0"/>
          <p:nvPr/>
        </p:nvPicPr>
        <p:blipFill>
          <a:blip r:embed="rId3">
            <a:alphaModFix/>
          </a:blip>
          <a:stretch>
            <a:fillRect/>
          </a:stretch>
        </p:blipFill>
        <p:spPr>
          <a:xfrm>
            <a:off x="311700" y="1152475"/>
            <a:ext cx="8520600" cy="37726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Back Propagation Algorithm</a:t>
            </a:r>
            <a:endParaRPr/>
          </a:p>
        </p:txBody>
      </p:sp>
      <p:sp>
        <p:nvSpPr>
          <p:cNvPr id="136" name="Google Shape;136;p2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Clr>
                <a:schemeClr val="dk1"/>
              </a:buClr>
              <a:buSzPts val="1100"/>
              <a:buFont typeface="Arial"/>
              <a:buNone/>
            </a:pPr>
            <a:r>
              <a:rPr lang="en-GB" b="1">
                <a:solidFill>
                  <a:srgbClr val="273239"/>
                </a:solidFill>
                <a:highlight>
                  <a:srgbClr val="FFFFFF"/>
                </a:highlight>
                <a:latin typeface="Times New Roman"/>
                <a:ea typeface="Times New Roman"/>
                <a:cs typeface="Times New Roman"/>
                <a:sym typeface="Times New Roman"/>
              </a:rPr>
              <a:t>Step 1:</a:t>
            </a:r>
            <a:r>
              <a:rPr lang="en-GB">
                <a:solidFill>
                  <a:srgbClr val="273239"/>
                </a:solidFill>
                <a:highlight>
                  <a:srgbClr val="FFFFFF"/>
                </a:highlight>
                <a:latin typeface="Times New Roman"/>
                <a:ea typeface="Times New Roman"/>
                <a:cs typeface="Times New Roman"/>
                <a:sym typeface="Times New Roman"/>
              </a:rPr>
              <a:t> Inputs X, arrive through the preconnected path.</a:t>
            </a:r>
            <a:endParaRPr>
              <a:solidFill>
                <a:srgbClr val="273239"/>
              </a:solidFill>
              <a:highlight>
                <a:srgbClr val="FFFFFF"/>
              </a:highlight>
              <a:latin typeface="Times New Roman"/>
              <a:ea typeface="Times New Roman"/>
              <a:cs typeface="Times New Roman"/>
              <a:sym typeface="Times New Roman"/>
            </a:endParaRPr>
          </a:p>
          <a:p>
            <a:pPr marL="0" lvl="0" indent="0" algn="just" rtl="0">
              <a:spcBef>
                <a:spcPts val="800"/>
              </a:spcBef>
              <a:spcAft>
                <a:spcPts val="0"/>
              </a:spcAft>
              <a:buClr>
                <a:schemeClr val="dk1"/>
              </a:buClr>
              <a:buSzPts val="1100"/>
              <a:buFont typeface="Arial"/>
              <a:buNone/>
            </a:pPr>
            <a:r>
              <a:rPr lang="en-GB" b="1">
                <a:solidFill>
                  <a:srgbClr val="273239"/>
                </a:solidFill>
                <a:highlight>
                  <a:srgbClr val="FFFFFF"/>
                </a:highlight>
                <a:latin typeface="Times New Roman"/>
                <a:ea typeface="Times New Roman"/>
                <a:cs typeface="Times New Roman"/>
                <a:sym typeface="Times New Roman"/>
              </a:rPr>
              <a:t>Step 2:</a:t>
            </a:r>
            <a:r>
              <a:rPr lang="en-GB">
                <a:solidFill>
                  <a:srgbClr val="273239"/>
                </a:solidFill>
                <a:highlight>
                  <a:srgbClr val="FFFFFF"/>
                </a:highlight>
                <a:latin typeface="Times New Roman"/>
                <a:ea typeface="Times New Roman"/>
                <a:cs typeface="Times New Roman"/>
                <a:sym typeface="Times New Roman"/>
              </a:rPr>
              <a:t> The input is modeled using true weights W. Weights are usually chosen randomly.</a:t>
            </a:r>
            <a:endParaRPr>
              <a:solidFill>
                <a:srgbClr val="273239"/>
              </a:solidFill>
              <a:highlight>
                <a:srgbClr val="FFFFFF"/>
              </a:highlight>
              <a:latin typeface="Times New Roman"/>
              <a:ea typeface="Times New Roman"/>
              <a:cs typeface="Times New Roman"/>
              <a:sym typeface="Times New Roman"/>
            </a:endParaRPr>
          </a:p>
          <a:p>
            <a:pPr marL="0" lvl="0" indent="0" algn="just" rtl="0">
              <a:spcBef>
                <a:spcPts val="800"/>
              </a:spcBef>
              <a:spcAft>
                <a:spcPts val="0"/>
              </a:spcAft>
              <a:buClr>
                <a:schemeClr val="dk1"/>
              </a:buClr>
              <a:buSzPts val="1100"/>
              <a:buFont typeface="Arial"/>
              <a:buNone/>
            </a:pPr>
            <a:r>
              <a:rPr lang="en-GB" b="1">
                <a:solidFill>
                  <a:srgbClr val="273239"/>
                </a:solidFill>
                <a:highlight>
                  <a:srgbClr val="FFFFFF"/>
                </a:highlight>
                <a:latin typeface="Times New Roman"/>
                <a:ea typeface="Times New Roman"/>
                <a:cs typeface="Times New Roman"/>
                <a:sym typeface="Times New Roman"/>
              </a:rPr>
              <a:t>Step 3: </a:t>
            </a:r>
            <a:r>
              <a:rPr lang="en-GB">
                <a:solidFill>
                  <a:srgbClr val="273239"/>
                </a:solidFill>
                <a:highlight>
                  <a:srgbClr val="FFFFFF"/>
                </a:highlight>
                <a:latin typeface="Times New Roman"/>
                <a:ea typeface="Times New Roman"/>
                <a:cs typeface="Times New Roman"/>
                <a:sym typeface="Times New Roman"/>
              </a:rPr>
              <a:t>Calculate the output of each neuron from the input layer to the hidden layer to the output layer.</a:t>
            </a:r>
            <a:endParaRPr>
              <a:solidFill>
                <a:srgbClr val="273239"/>
              </a:solidFill>
              <a:highlight>
                <a:srgbClr val="FFFFFF"/>
              </a:highlight>
              <a:latin typeface="Times New Roman"/>
              <a:ea typeface="Times New Roman"/>
              <a:cs typeface="Times New Roman"/>
              <a:sym typeface="Times New Roman"/>
            </a:endParaRPr>
          </a:p>
          <a:p>
            <a:pPr marL="0" lvl="0" indent="0" algn="just" rtl="0">
              <a:spcBef>
                <a:spcPts val="800"/>
              </a:spcBef>
              <a:spcAft>
                <a:spcPts val="0"/>
              </a:spcAft>
              <a:buClr>
                <a:schemeClr val="dk1"/>
              </a:buClr>
              <a:buSzPts val="1100"/>
              <a:buFont typeface="Arial"/>
              <a:buNone/>
            </a:pPr>
            <a:r>
              <a:rPr lang="en-GB" b="1">
                <a:solidFill>
                  <a:srgbClr val="273239"/>
                </a:solidFill>
                <a:highlight>
                  <a:srgbClr val="FFFFFF"/>
                </a:highlight>
                <a:latin typeface="Times New Roman"/>
                <a:ea typeface="Times New Roman"/>
                <a:cs typeface="Times New Roman"/>
                <a:sym typeface="Times New Roman"/>
              </a:rPr>
              <a:t>Step 4:</a:t>
            </a:r>
            <a:r>
              <a:rPr lang="en-GB">
                <a:solidFill>
                  <a:srgbClr val="273239"/>
                </a:solidFill>
                <a:highlight>
                  <a:srgbClr val="FFFFFF"/>
                </a:highlight>
                <a:latin typeface="Times New Roman"/>
                <a:ea typeface="Times New Roman"/>
                <a:cs typeface="Times New Roman"/>
                <a:sym typeface="Times New Roman"/>
              </a:rPr>
              <a:t> Calculate the error in the outputs</a:t>
            </a:r>
            <a:endParaRPr>
              <a:solidFill>
                <a:srgbClr val="273239"/>
              </a:solidFill>
              <a:highlight>
                <a:srgbClr val="FFFFFF"/>
              </a:highlight>
              <a:latin typeface="Times New Roman"/>
              <a:ea typeface="Times New Roman"/>
              <a:cs typeface="Times New Roman"/>
              <a:sym typeface="Times New Roman"/>
            </a:endParaRPr>
          </a:p>
          <a:p>
            <a:pPr marL="190500" marR="190500" lvl="0" indent="0" algn="l" rtl="0">
              <a:spcBef>
                <a:spcPts val="800"/>
              </a:spcBef>
              <a:spcAft>
                <a:spcPts val="0"/>
              </a:spcAft>
              <a:buClr>
                <a:schemeClr val="dk1"/>
              </a:buClr>
              <a:buSzPts val="1100"/>
              <a:buFont typeface="Arial"/>
              <a:buNone/>
            </a:pPr>
            <a:r>
              <a:rPr lang="en-GB">
                <a:solidFill>
                  <a:srgbClr val="273239"/>
                </a:solidFill>
                <a:latin typeface="Times New Roman"/>
                <a:ea typeface="Times New Roman"/>
                <a:cs typeface="Times New Roman"/>
                <a:sym typeface="Times New Roman"/>
              </a:rPr>
              <a:t>Backpropagation Error= Actual Output – Desired Output</a:t>
            </a:r>
            <a:endParaRPr>
              <a:solidFill>
                <a:srgbClr val="273239"/>
              </a:solidFill>
              <a:latin typeface="Times New Roman"/>
              <a:ea typeface="Times New Roman"/>
              <a:cs typeface="Times New Roman"/>
              <a:sym typeface="Times New Roman"/>
            </a:endParaRPr>
          </a:p>
          <a:p>
            <a:pPr marL="0" lvl="0" indent="0" algn="just" rtl="0">
              <a:spcBef>
                <a:spcPts val="800"/>
              </a:spcBef>
              <a:spcAft>
                <a:spcPts val="0"/>
              </a:spcAft>
              <a:buClr>
                <a:schemeClr val="dk1"/>
              </a:buClr>
              <a:buSzPts val="1100"/>
              <a:buFont typeface="Arial"/>
              <a:buNone/>
            </a:pPr>
            <a:r>
              <a:rPr lang="en-GB" b="1">
                <a:solidFill>
                  <a:srgbClr val="273239"/>
                </a:solidFill>
                <a:highlight>
                  <a:srgbClr val="FFFFFF"/>
                </a:highlight>
                <a:latin typeface="Times New Roman"/>
                <a:ea typeface="Times New Roman"/>
                <a:cs typeface="Times New Roman"/>
                <a:sym typeface="Times New Roman"/>
              </a:rPr>
              <a:t>Step 5:</a:t>
            </a:r>
            <a:r>
              <a:rPr lang="en-GB">
                <a:solidFill>
                  <a:srgbClr val="273239"/>
                </a:solidFill>
                <a:highlight>
                  <a:srgbClr val="FFFFFF"/>
                </a:highlight>
                <a:latin typeface="Times New Roman"/>
                <a:ea typeface="Times New Roman"/>
                <a:cs typeface="Times New Roman"/>
                <a:sym typeface="Times New Roman"/>
              </a:rPr>
              <a:t> From the output layer, go back to the hidden layer to adjust the weights to reduce the error.</a:t>
            </a:r>
            <a:endParaRPr>
              <a:solidFill>
                <a:srgbClr val="273239"/>
              </a:solidFill>
              <a:highlight>
                <a:srgbClr val="FFFFFF"/>
              </a:highlight>
              <a:latin typeface="Times New Roman"/>
              <a:ea typeface="Times New Roman"/>
              <a:cs typeface="Times New Roman"/>
              <a:sym typeface="Times New Roman"/>
            </a:endParaRPr>
          </a:p>
          <a:p>
            <a:pPr marL="0" lvl="0" indent="0" algn="just" rtl="0">
              <a:spcBef>
                <a:spcPts val="800"/>
              </a:spcBef>
              <a:spcAft>
                <a:spcPts val="0"/>
              </a:spcAft>
              <a:buClr>
                <a:schemeClr val="dk1"/>
              </a:buClr>
              <a:buSzPts val="1100"/>
              <a:buFont typeface="Arial"/>
              <a:buNone/>
            </a:pPr>
            <a:r>
              <a:rPr lang="en-GB" b="1">
                <a:solidFill>
                  <a:srgbClr val="273239"/>
                </a:solidFill>
                <a:highlight>
                  <a:srgbClr val="FFFFFF"/>
                </a:highlight>
                <a:latin typeface="Times New Roman"/>
                <a:ea typeface="Times New Roman"/>
                <a:cs typeface="Times New Roman"/>
                <a:sym typeface="Times New Roman"/>
              </a:rPr>
              <a:t>Step 6:</a:t>
            </a:r>
            <a:r>
              <a:rPr lang="en-GB">
                <a:solidFill>
                  <a:srgbClr val="273239"/>
                </a:solidFill>
                <a:highlight>
                  <a:srgbClr val="FFFFFF"/>
                </a:highlight>
                <a:latin typeface="Times New Roman"/>
                <a:ea typeface="Times New Roman"/>
                <a:cs typeface="Times New Roman"/>
                <a:sym typeface="Times New Roman"/>
              </a:rPr>
              <a:t> Repeat the process until the desired output is achieved.</a:t>
            </a:r>
            <a:endParaRPr>
              <a:solidFill>
                <a:srgbClr val="273239"/>
              </a:solidFill>
              <a:highlight>
                <a:srgbClr val="FFFFFF"/>
              </a:highlight>
              <a:latin typeface="Times New Roman"/>
              <a:ea typeface="Times New Roman"/>
              <a:cs typeface="Times New Roman"/>
              <a:sym typeface="Times New Roman"/>
            </a:endParaRPr>
          </a:p>
          <a:p>
            <a:pPr marL="0" lvl="0" indent="0" algn="l" rtl="0">
              <a:spcBef>
                <a:spcPts val="800"/>
              </a:spcBef>
              <a:spcAft>
                <a:spcPts val="1200"/>
              </a:spcAft>
              <a:buNone/>
            </a:pPr>
            <a:endParaRPr>
              <a:latin typeface="Times New Roman"/>
              <a:ea typeface="Times New Roman"/>
              <a:cs typeface="Times New Roman"/>
              <a:sym typeface="Times New Roman"/>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2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Learning Factors</a:t>
            </a:r>
            <a:endParaRPr/>
          </a:p>
        </p:txBody>
      </p:sp>
      <p:sp>
        <p:nvSpPr>
          <p:cNvPr id="142" name="Google Shape;142;p27"/>
          <p:cNvSpPr txBox="1">
            <a:spLocks noGrp="1"/>
          </p:cNvSpPr>
          <p:nvPr>
            <p:ph type="body" idx="1"/>
          </p:nvPr>
        </p:nvSpPr>
        <p:spPr>
          <a:xfrm>
            <a:off x="311700" y="1152475"/>
            <a:ext cx="8520600" cy="3416400"/>
          </a:xfrm>
          <a:prstGeom prst="rect">
            <a:avLst/>
          </a:prstGeom>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GB" sz="1700">
                <a:solidFill>
                  <a:srgbClr val="423742"/>
                </a:solidFill>
                <a:highlight>
                  <a:srgbClr val="FFFFFF"/>
                </a:highlight>
                <a:latin typeface="Times New Roman"/>
                <a:ea typeface="Times New Roman"/>
                <a:cs typeface="Times New Roman"/>
                <a:sym typeface="Times New Roman"/>
              </a:rPr>
              <a:t>The training of a back propagation network is based on the choice of the various parameters.</a:t>
            </a:r>
            <a:endParaRPr sz="1700">
              <a:solidFill>
                <a:srgbClr val="423742"/>
              </a:solidFill>
              <a:highlight>
                <a:srgbClr val="FFFFFF"/>
              </a:highlight>
              <a:latin typeface="Times New Roman"/>
              <a:ea typeface="Times New Roman"/>
              <a:cs typeface="Times New Roman"/>
              <a:sym typeface="Times New Roman"/>
            </a:endParaRPr>
          </a:p>
          <a:p>
            <a:pPr marL="0" lvl="0" indent="0" algn="l" rtl="0">
              <a:lnSpc>
                <a:spcPct val="180000"/>
              </a:lnSpc>
              <a:spcBef>
                <a:spcPts val="1200"/>
              </a:spcBef>
              <a:spcAft>
                <a:spcPts val="0"/>
              </a:spcAft>
              <a:buClr>
                <a:schemeClr val="dk1"/>
              </a:buClr>
              <a:buSzPts val="1100"/>
              <a:buFont typeface="Arial"/>
              <a:buNone/>
            </a:pPr>
            <a:r>
              <a:rPr lang="en-GB" sz="1700" u="sng">
                <a:solidFill>
                  <a:srgbClr val="423742"/>
                </a:solidFill>
                <a:highlight>
                  <a:srgbClr val="FFFFFF"/>
                </a:highlight>
                <a:latin typeface="Times New Roman"/>
                <a:ea typeface="Times New Roman"/>
                <a:cs typeface="Times New Roman"/>
                <a:sym typeface="Times New Roman"/>
              </a:rPr>
              <a:t>Initial weights:</a:t>
            </a:r>
            <a:endParaRPr sz="1700" u="sng">
              <a:solidFill>
                <a:srgbClr val="423742"/>
              </a:solidFill>
              <a:highlight>
                <a:srgbClr val="FFFFFF"/>
              </a:highlight>
              <a:latin typeface="Times New Roman"/>
              <a:ea typeface="Times New Roman"/>
              <a:cs typeface="Times New Roman"/>
              <a:sym typeface="Times New Roman"/>
            </a:endParaRPr>
          </a:p>
          <a:p>
            <a:pPr marL="0" lvl="0" indent="0" algn="l" rtl="0">
              <a:lnSpc>
                <a:spcPct val="180000"/>
              </a:lnSpc>
              <a:spcBef>
                <a:spcPts val="600"/>
              </a:spcBef>
              <a:spcAft>
                <a:spcPts val="0"/>
              </a:spcAft>
              <a:buClr>
                <a:schemeClr val="dk1"/>
              </a:buClr>
              <a:buSzPts val="1100"/>
              <a:buFont typeface="Arial"/>
              <a:buNone/>
            </a:pPr>
            <a:r>
              <a:rPr lang="en-GB" sz="1700">
                <a:solidFill>
                  <a:srgbClr val="423742"/>
                </a:solidFill>
                <a:highlight>
                  <a:srgbClr val="FFFFFF"/>
                </a:highlight>
                <a:latin typeface="Times New Roman"/>
                <a:ea typeface="Times New Roman"/>
                <a:cs typeface="Times New Roman"/>
                <a:sym typeface="Times New Roman"/>
              </a:rPr>
              <a:t>The ultimate solution may be affected by the initial weights of a multilayer feed-forward network. They are initialized at small random values.</a:t>
            </a:r>
            <a:endParaRPr sz="1700">
              <a:solidFill>
                <a:srgbClr val="423742"/>
              </a:solidFill>
              <a:highlight>
                <a:srgbClr val="FFFFFF"/>
              </a:highlight>
              <a:latin typeface="Times New Roman"/>
              <a:ea typeface="Times New Roman"/>
              <a:cs typeface="Times New Roman"/>
              <a:sym typeface="Times New Roman"/>
            </a:endParaRPr>
          </a:p>
          <a:p>
            <a:pPr marL="0" lvl="0" indent="0" algn="l" rtl="0">
              <a:lnSpc>
                <a:spcPct val="180000"/>
              </a:lnSpc>
              <a:spcBef>
                <a:spcPts val="600"/>
              </a:spcBef>
              <a:spcAft>
                <a:spcPts val="0"/>
              </a:spcAft>
              <a:buClr>
                <a:schemeClr val="dk1"/>
              </a:buClr>
              <a:buSzPts val="1100"/>
              <a:buFont typeface="Arial"/>
              <a:buNone/>
            </a:pPr>
            <a:r>
              <a:rPr lang="en-GB" sz="1700" u="sng">
                <a:solidFill>
                  <a:srgbClr val="423742"/>
                </a:solidFill>
                <a:highlight>
                  <a:srgbClr val="FFFFFF"/>
                </a:highlight>
                <a:latin typeface="Times New Roman"/>
                <a:ea typeface="Times New Roman"/>
                <a:cs typeface="Times New Roman"/>
                <a:sym typeface="Times New Roman"/>
              </a:rPr>
              <a:t>Learning rate</a:t>
            </a:r>
            <a:endParaRPr sz="1700" u="sng">
              <a:solidFill>
                <a:srgbClr val="423742"/>
              </a:solidFill>
              <a:highlight>
                <a:srgbClr val="FFFFFF"/>
              </a:highlight>
              <a:latin typeface="Times New Roman"/>
              <a:ea typeface="Times New Roman"/>
              <a:cs typeface="Times New Roman"/>
              <a:sym typeface="Times New Roman"/>
            </a:endParaRPr>
          </a:p>
          <a:p>
            <a:pPr marL="0" lvl="0" indent="0" algn="l" rtl="0">
              <a:lnSpc>
                <a:spcPct val="180000"/>
              </a:lnSpc>
              <a:spcBef>
                <a:spcPts val="600"/>
              </a:spcBef>
              <a:spcAft>
                <a:spcPts val="0"/>
              </a:spcAft>
              <a:buClr>
                <a:schemeClr val="dk1"/>
              </a:buClr>
              <a:buSzPts val="1100"/>
              <a:buFont typeface="Arial"/>
              <a:buNone/>
            </a:pPr>
            <a:r>
              <a:rPr lang="en-GB" sz="1700">
                <a:solidFill>
                  <a:srgbClr val="423742"/>
                </a:solidFill>
                <a:highlight>
                  <a:srgbClr val="FFFFFF"/>
                </a:highlight>
                <a:latin typeface="Times New Roman"/>
                <a:ea typeface="Times New Roman"/>
                <a:cs typeface="Times New Roman"/>
                <a:sym typeface="Times New Roman"/>
              </a:rPr>
              <a:t>The learning rate affects the convergence of the BPN. A large value of the learning rate may speed up the convergence but might result in overshooting, while a smaller value has an vice-versa effect.</a:t>
            </a:r>
            <a:endParaRPr sz="1700">
              <a:solidFill>
                <a:srgbClr val="423742"/>
              </a:solidFill>
              <a:highlight>
                <a:srgbClr val="FFFFFF"/>
              </a:highlight>
              <a:latin typeface="Times New Roman"/>
              <a:ea typeface="Times New Roman"/>
              <a:cs typeface="Times New Roman"/>
              <a:sym typeface="Times New Roman"/>
            </a:endParaRPr>
          </a:p>
          <a:p>
            <a:pPr marL="0" lvl="0" indent="0" algn="l" rtl="0">
              <a:spcBef>
                <a:spcPts val="600"/>
              </a:spcBef>
              <a:spcAft>
                <a:spcPts val="1200"/>
              </a:spcAft>
              <a:buNone/>
            </a:pPr>
            <a:endParaRPr sz="1200">
              <a:solidFill>
                <a:srgbClr val="423742"/>
              </a:solidFill>
              <a:highlight>
                <a:srgbClr val="FFFFFF"/>
              </a:highlight>
              <a:latin typeface="Times New Roman"/>
              <a:ea typeface="Times New Roman"/>
              <a:cs typeface="Times New Roman"/>
              <a:sym typeface="Times New Roman"/>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2FC677-AAFB-9ADD-44D5-621FD983475E}"/>
              </a:ext>
            </a:extLst>
          </p:cNvPr>
          <p:cNvSpPr>
            <a:spLocks noGrp="1"/>
          </p:cNvSpPr>
          <p:nvPr>
            <p:ph type="title"/>
          </p:nvPr>
        </p:nvSpPr>
        <p:spPr/>
        <p:txBody>
          <a:bodyPr>
            <a:normAutofit fontScale="90000"/>
          </a:bodyPr>
          <a:lstStyle/>
          <a:p>
            <a:r>
              <a:rPr lang="en-IN"/>
              <a:t>Cont..</a:t>
            </a:r>
          </a:p>
        </p:txBody>
      </p:sp>
      <p:sp>
        <p:nvSpPr>
          <p:cNvPr id="3" name="Text Placeholder 2">
            <a:extLst>
              <a:ext uri="{FF2B5EF4-FFF2-40B4-BE49-F238E27FC236}">
                <a16:creationId xmlns:a16="http://schemas.microsoft.com/office/drawing/2014/main" id="{1C11440D-A0D8-D03C-CF81-E059F88EF1EF}"/>
              </a:ext>
            </a:extLst>
          </p:cNvPr>
          <p:cNvSpPr>
            <a:spLocks noGrp="1"/>
          </p:cNvSpPr>
          <p:nvPr>
            <p:ph type="body" idx="1"/>
          </p:nvPr>
        </p:nvSpPr>
        <p:spPr/>
        <p:txBody>
          <a:bodyPr>
            <a:normAutofit/>
          </a:bodyPr>
          <a:lstStyle/>
          <a:p>
            <a:pPr algn="l"/>
            <a:r>
              <a:rPr lang="en-IN" u="sng">
                <a:latin typeface="Times New Roman" panose="02020603050405020304" pitchFamily="18" charset="0"/>
                <a:cs typeface="Times New Roman" panose="02020603050405020304" pitchFamily="18" charset="0"/>
              </a:rPr>
              <a:t>Momentum Factor: </a:t>
            </a:r>
            <a:r>
              <a:rPr lang="en-US" b="0" i="0" u="none" strike="noStrike" baseline="0">
                <a:latin typeface="Times New Roman" panose="02020603050405020304" pitchFamily="18" charset="0"/>
                <a:cs typeface="Times New Roman" panose="02020603050405020304" pitchFamily="18" charset="0"/>
              </a:rPr>
              <a:t>The Momentum Factor is denoted by </a:t>
            </a:r>
            <a:r>
              <a:rPr lang="en-US" i="1">
                <a:latin typeface="Times New Roman" panose="02020603050405020304" pitchFamily="18" charset="0"/>
                <a:cs typeface="Times New Roman" panose="02020603050405020304" pitchFamily="18" charset="0"/>
              </a:rPr>
              <a:t>n</a:t>
            </a:r>
            <a:r>
              <a:rPr lang="en-US" b="0" i="1" u="none" strike="noStrike" baseline="0">
                <a:latin typeface="Times New Roman" panose="02020603050405020304" pitchFamily="18" charset="0"/>
                <a:cs typeface="Times New Roman" panose="02020603050405020304" pitchFamily="18" charset="0"/>
              </a:rPr>
              <a:t> E</a:t>
            </a:r>
            <a:r>
              <a:rPr lang="en-US" b="0" i="0" u="none" strike="noStrike" baseline="0">
                <a:latin typeface="Times New Roman" panose="02020603050405020304" pitchFamily="18" charset="0"/>
                <a:cs typeface="Times New Roman" panose="02020603050405020304" pitchFamily="18" charset="0"/>
              </a:rPr>
              <a:t> [0, </a:t>
            </a:r>
            <a:r>
              <a:rPr lang="en-US">
                <a:latin typeface="Times New Roman" panose="02020603050405020304" pitchFamily="18" charset="0"/>
                <a:cs typeface="Times New Roman" panose="02020603050405020304" pitchFamily="18" charset="0"/>
              </a:rPr>
              <a:t>1</a:t>
            </a:r>
            <a:r>
              <a:rPr lang="en-US" b="0" i="0" u="none" strike="noStrike" baseline="0">
                <a:latin typeface="Times New Roman" panose="02020603050405020304" pitchFamily="18" charset="0"/>
                <a:cs typeface="Times New Roman" panose="02020603050405020304" pitchFamily="18" charset="0"/>
              </a:rPr>
              <a:t>] and the value of 0.9 is often used for the momentum factor. Also, this approach is more useful when some training data are very different from the majority</a:t>
            </a:r>
            <a:r>
              <a:rPr lang="en-US">
                <a:latin typeface="Times New Roman" panose="02020603050405020304" pitchFamily="18" charset="0"/>
                <a:cs typeface="Times New Roman" panose="02020603050405020304" pitchFamily="18" charset="0"/>
              </a:rPr>
              <a:t> </a:t>
            </a:r>
            <a:r>
              <a:rPr lang="en-US" b="0" i="0" u="none" strike="noStrike" baseline="0">
                <a:latin typeface="Times New Roman" panose="02020603050405020304" pitchFamily="18" charset="0"/>
                <a:cs typeface="Times New Roman" panose="02020603050405020304" pitchFamily="18" charset="0"/>
              </a:rPr>
              <a:t>of data. A momentum factor can be used with either pattern by pattern updating or batch mode updating. </a:t>
            </a:r>
            <a:r>
              <a:rPr lang="en-US">
                <a:latin typeface="Times New Roman" panose="02020603050405020304" pitchFamily="18" charset="0"/>
                <a:cs typeface="Times New Roman" panose="02020603050405020304" pitchFamily="18" charset="0"/>
              </a:rPr>
              <a:t>Momentum is a technique used in backpropagation to speed up the learning process of neural networks.</a:t>
            </a:r>
          </a:p>
          <a:p>
            <a:pPr algn="l"/>
            <a:r>
              <a:rPr lang="en-US" u="sng">
                <a:solidFill>
                  <a:srgbClr val="4D5156"/>
                </a:solidFill>
                <a:latin typeface="Times New Roman" panose="02020603050405020304" pitchFamily="18" charset="0"/>
                <a:cs typeface="Times New Roman" panose="02020603050405020304" pitchFamily="18" charset="0"/>
              </a:rPr>
              <a:t>Generalization</a:t>
            </a:r>
          </a:p>
          <a:p>
            <a:pPr algn="l"/>
            <a:r>
              <a:rPr lang="en-US" u="sng">
                <a:solidFill>
                  <a:srgbClr val="4D5156"/>
                </a:solidFill>
                <a:latin typeface="Times New Roman" panose="02020603050405020304" pitchFamily="18" charset="0"/>
                <a:cs typeface="Times New Roman" panose="02020603050405020304" pitchFamily="18" charset="0"/>
              </a:rPr>
              <a:t>Number of Training Data</a:t>
            </a:r>
          </a:p>
          <a:p>
            <a:pPr algn="l"/>
            <a:r>
              <a:rPr lang="en-US" u="sng">
                <a:solidFill>
                  <a:srgbClr val="4D5156"/>
                </a:solidFill>
                <a:latin typeface="Times New Roman" panose="02020603050405020304" pitchFamily="18" charset="0"/>
                <a:cs typeface="Times New Roman" panose="02020603050405020304" pitchFamily="18" charset="0"/>
              </a:rPr>
              <a:t>Number of hidden layer nodes</a:t>
            </a:r>
            <a:endParaRPr lang="en-IN" u="sng">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718105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2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Effect of learning coefficients</a:t>
            </a:r>
            <a:endParaRPr/>
          </a:p>
        </p:txBody>
      </p:sp>
      <p:sp>
        <p:nvSpPr>
          <p:cNvPr id="148" name="Google Shape;148;p2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149" name="Google Shape;149;p28"/>
          <p:cNvPicPr preferRelativeResize="0"/>
          <p:nvPr/>
        </p:nvPicPr>
        <p:blipFill>
          <a:blip r:embed="rId3">
            <a:alphaModFix/>
          </a:blip>
          <a:stretch>
            <a:fillRect/>
          </a:stretch>
        </p:blipFill>
        <p:spPr>
          <a:xfrm>
            <a:off x="311700" y="1213756"/>
            <a:ext cx="8520600" cy="33194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3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Problem of Back Propagation Network</a:t>
            </a:r>
            <a:endParaRPr/>
          </a:p>
        </p:txBody>
      </p:sp>
      <p:sp>
        <p:nvSpPr>
          <p:cNvPr id="162" name="Google Shape;162;p3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1200"/>
              </a:spcBef>
              <a:spcAft>
                <a:spcPts val="0"/>
              </a:spcAft>
              <a:buNone/>
            </a:pPr>
            <a:endParaRPr/>
          </a:p>
          <a:p>
            <a:pPr marL="0" lvl="0" indent="0" algn="l" rtl="0">
              <a:spcBef>
                <a:spcPts val="1200"/>
              </a:spcBef>
              <a:spcAft>
                <a:spcPts val="0"/>
              </a:spcAft>
              <a:buNone/>
            </a:pPr>
            <a:endParaRPr/>
          </a:p>
          <a:p>
            <a:pPr marL="0" lvl="0" indent="0" algn="l" rtl="0">
              <a:spcBef>
                <a:spcPts val="1200"/>
              </a:spcBef>
              <a:spcAft>
                <a:spcPts val="0"/>
              </a:spcAft>
              <a:buNone/>
            </a:pPr>
            <a:endParaRPr/>
          </a:p>
          <a:p>
            <a:pPr marL="0" lvl="0" indent="0" algn="l" rtl="0">
              <a:spcBef>
                <a:spcPts val="1200"/>
              </a:spcBef>
              <a:spcAft>
                <a:spcPts val="0"/>
              </a:spcAft>
              <a:buNone/>
            </a:pPr>
            <a:endParaRPr/>
          </a:p>
          <a:p>
            <a:pPr marL="0" lvl="0" indent="0" algn="l" rtl="0">
              <a:spcBef>
                <a:spcPts val="1200"/>
              </a:spcBef>
              <a:spcAft>
                <a:spcPts val="0"/>
              </a:spcAft>
              <a:buNone/>
            </a:pPr>
            <a:endParaRPr/>
          </a:p>
          <a:p>
            <a:pPr marL="0" lvl="0" indent="0" algn="l" rtl="0">
              <a:spcBef>
                <a:spcPts val="1200"/>
              </a:spcBef>
              <a:spcAft>
                <a:spcPts val="1200"/>
              </a:spcAft>
              <a:buNone/>
            </a:pPr>
            <a:r>
              <a:rPr lang="en-GB"/>
              <a:t>Solution at </a:t>
            </a:r>
            <a:r>
              <a:rPr lang="en-GB" u="sng">
                <a:solidFill>
                  <a:schemeClr val="hlink"/>
                </a:solidFill>
                <a:hlinkClick r:id="rId3"/>
              </a:rPr>
              <a:t>https://docs.google.com/document/d/1DXQ5BDqi9AytqWsvQzGZwCPBk0OG_077YoOictb24qs/edit?usp=sharing </a:t>
            </a:r>
            <a:endParaRPr/>
          </a:p>
        </p:txBody>
      </p:sp>
      <p:pic>
        <p:nvPicPr>
          <p:cNvPr id="163" name="Google Shape;163;p30"/>
          <p:cNvPicPr preferRelativeResize="0"/>
          <p:nvPr/>
        </p:nvPicPr>
        <p:blipFill>
          <a:blip r:embed="rId4">
            <a:alphaModFix/>
          </a:blip>
          <a:stretch>
            <a:fillRect/>
          </a:stretch>
        </p:blipFill>
        <p:spPr>
          <a:xfrm>
            <a:off x="2319144" y="1228675"/>
            <a:ext cx="4020205" cy="24953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2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Cont.</a:t>
            </a:r>
            <a:endParaRPr/>
          </a:p>
        </p:txBody>
      </p:sp>
      <p:sp>
        <p:nvSpPr>
          <p:cNvPr id="155" name="Google Shape;155;p2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156" name="Google Shape;156;p29"/>
          <p:cNvPicPr preferRelativeResize="0"/>
          <p:nvPr/>
        </p:nvPicPr>
        <p:blipFill>
          <a:blip r:embed="rId3">
            <a:alphaModFix/>
          </a:blip>
          <a:stretch>
            <a:fillRect/>
          </a:stretch>
        </p:blipFill>
        <p:spPr>
          <a:xfrm>
            <a:off x="311700" y="369800"/>
            <a:ext cx="8520599" cy="449653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Perceptron Model</a:t>
            </a:r>
            <a:endParaRPr/>
          </a:p>
        </p:txBody>
      </p:sp>
      <p:sp>
        <p:nvSpPr>
          <p:cNvPr id="60" name="Google Shape;60;p1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55600" algn="l" rtl="0">
              <a:spcBef>
                <a:spcPts val="0"/>
              </a:spcBef>
              <a:spcAft>
                <a:spcPts val="0"/>
              </a:spcAft>
              <a:buClr>
                <a:srgbClr val="333333"/>
              </a:buClr>
              <a:buSzPts val="2000"/>
              <a:buFont typeface="Times New Roman"/>
              <a:buChar char="●"/>
            </a:pPr>
            <a:r>
              <a:rPr lang="en-GB" sz="2000">
                <a:solidFill>
                  <a:srgbClr val="333333"/>
                </a:solidFill>
                <a:highlight>
                  <a:srgbClr val="FFFFFF"/>
                </a:highlight>
                <a:latin typeface="Times New Roman"/>
                <a:ea typeface="Times New Roman"/>
                <a:cs typeface="Times New Roman"/>
                <a:sym typeface="Times New Roman"/>
              </a:rPr>
              <a:t>Perceptron is Machine Learning algorithm for supervised learning of various binary classification tasks</a:t>
            </a:r>
            <a:endParaRPr sz="2000">
              <a:solidFill>
                <a:srgbClr val="333333"/>
              </a:solidFill>
              <a:highlight>
                <a:srgbClr val="FFFFFF"/>
              </a:highlight>
              <a:latin typeface="Times New Roman"/>
              <a:ea typeface="Times New Roman"/>
              <a:cs typeface="Times New Roman"/>
              <a:sym typeface="Times New Roman"/>
            </a:endParaRPr>
          </a:p>
          <a:p>
            <a:pPr marL="457200" lvl="0" indent="-355600" algn="just" rtl="0">
              <a:spcBef>
                <a:spcPts val="0"/>
              </a:spcBef>
              <a:spcAft>
                <a:spcPts val="0"/>
              </a:spcAft>
              <a:buClr>
                <a:srgbClr val="333333"/>
              </a:buClr>
              <a:buSzPts val="2000"/>
              <a:buFont typeface="Times New Roman"/>
              <a:buChar char="●"/>
            </a:pPr>
            <a:r>
              <a:rPr lang="en-GB" sz="2000">
                <a:solidFill>
                  <a:srgbClr val="333333"/>
                </a:solidFill>
                <a:highlight>
                  <a:srgbClr val="FFFFFF"/>
                </a:highlight>
                <a:latin typeface="Times New Roman"/>
                <a:ea typeface="Times New Roman"/>
                <a:cs typeface="Times New Roman"/>
                <a:sym typeface="Times New Roman"/>
              </a:rPr>
              <a:t>Perceptron model is also treated as one of the best and simplest types of Artificial Neural networks. However, it is a supervised learning algorithm of binary classifiers. Hence, we can consider it as a single-layer neural network with four main parameters, i.e., </a:t>
            </a:r>
            <a:r>
              <a:rPr lang="en-GB" sz="2000" b="1">
                <a:solidFill>
                  <a:srgbClr val="333333"/>
                </a:solidFill>
                <a:highlight>
                  <a:srgbClr val="FFFFFF"/>
                </a:highlight>
                <a:latin typeface="Times New Roman"/>
                <a:ea typeface="Times New Roman"/>
                <a:cs typeface="Times New Roman"/>
                <a:sym typeface="Times New Roman"/>
              </a:rPr>
              <a:t>input values, weights and Bias, net sum, and an activation function.</a:t>
            </a:r>
            <a:endParaRPr sz="2000">
              <a:solidFill>
                <a:srgbClr val="333333"/>
              </a:solidFill>
              <a:highlight>
                <a:srgbClr val="FFFFFF"/>
              </a:highlight>
              <a:latin typeface="Times New Roman"/>
              <a:ea typeface="Times New Roman"/>
              <a:cs typeface="Times New Roman"/>
              <a:sym typeface="Times New Roman"/>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3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Application of Back Propagation Network</a:t>
            </a:r>
            <a:endParaRPr/>
          </a:p>
        </p:txBody>
      </p:sp>
      <p:sp>
        <p:nvSpPr>
          <p:cNvPr id="169" name="Google Shape;169;p3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Clr>
                <a:schemeClr val="dk1"/>
              </a:buClr>
              <a:buSzPts val="1100"/>
              <a:buFont typeface="Arial"/>
              <a:buNone/>
            </a:pPr>
            <a:r>
              <a:rPr lang="en-GB" sz="1600" b="1">
                <a:solidFill>
                  <a:schemeClr val="dk1"/>
                </a:solidFill>
                <a:latin typeface="Times New Roman"/>
                <a:ea typeface="Times New Roman"/>
                <a:cs typeface="Times New Roman"/>
                <a:sym typeface="Times New Roman"/>
              </a:rPr>
              <a:t>Application #1: Classification</a:t>
            </a:r>
            <a:endParaRPr sz="1600" b="1">
              <a:solidFill>
                <a:schemeClr val="dk1"/>
              </a:solidFill>
              <a:latin typeface="Times New Roman"/>
              <a:ea typeface="Times New Roman"/>
              <a:cs typeface="Times New Roman"/>
              <a:sym typeface="Times New Roman"/>
            </a:endParaRPr>
          </a:p>
          <a:p>
            <a:pPr marL="0" lvl="0" indent="0" algn="just" rtl="0">
              <a:spcBef>
                <a:spcPts val="1500"/>
              </a:spcBef>
              <a:spcAft>
                <a:spcPts val="0"/>
              </a:spcAft>
              <a:buNone/>
            </a:pPr>
            <a:r>
              <a:rPr lang="en-GB" sz="1600">
                <a:solidFill>
                  <a:srgbClr val="333333"/>
                </a:solidFill>
                <a:latin typeface="Times New Roman"/>
                <a:ea typeface="Times New Roman"/>
                <a:cs typeface="Times New Roman"/>
                <a:sym typeface="Times New Roman"/>
              </a:rPr>
              <a:t>In this classification problem, the goal is to identify whether a certain "data point" belongs to Class 1, 2, or 3 (see above). Random points are assigned to a certain class, and the neural network is trained to find the pattern. When training is complete, it will use what it has learned to accurately classify new points.</a:t>
            </a:r>
            <a:endParaRPr sz="1600">
              <a:solidFill>
                <a:srgbClr val="333333"/>
              </a:solidFill>
              <a:latin typeface="Times New Roman"/>
              <a:ea typeface="Times New Roman"/>
              <a:cs typeface="Times New Roman"/>
              <a:sym typeface="Times New Roman"/>
            </a:endParaRPr>
          </a:p>
          <a:p>
            <a:pPr marL="0" lvl="0" indent="0" algn="just" rtl="0">
              <a:spcBef>
                <a:spcPts val="1200"/>
              </a:spcBef>
              <a:spcAft>
                <a:spcPts val="1200"/>
              </a:spcAft>
              <a:buNone/>
            </a:pPr>
            <a:endParaRPr sz="1600">
              <a:solidFill>
                <a:srgbClr val="333333"/>
              </a:solidFill>
              <a:latin typeface="Times New Roman"/>
              <a:ea typeface="Times New Roman"/>
              <a:cs typeface="Times New Roman"/>
              <a:sym typeface="Times New Roman"/>
            </a:endParaRPr>
          </a:p>
        </p:txBody>
      </p:sp>
      <p:pic>
        <p:nvPicPr>
          <p:cNvPr id="170" name="Google Shape;170;p31"/>
          <p:cNvPicPr preferRelativeResize="0"/>
          <p:nvPr/>
        </p:nvPicPr>
        <p:blipFill>
          <a:blip r:embed="rId3">
            <a:alphaModFix/>
          </a:blip>
          <a:stretch>
            <a:fillRect/>
          </a:stretch>
        </p:blipFill>
        <p:spPr>
          <a:xfrm>
            <a:off x="1515375" y="2571750"/>
            <a:ext cx="6210300" cy="21717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3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Cont.</a:t>
            </a:r>
            <a:endParaRPr/>
          </a:p>
        </p:txBody>
      </p:sp>
      <p:sp>
        <p:nvSpPr>
          <p:cNvPr id="183" name="Google Shape;183;p3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647700" lvl="0" indent="-352425" algn="l" rtl="0">
              <a:lnSpc>
                <a:spcPct val="162500"/>
              </a:lnSpc>
              <a:spcBef>
                <a:spcPts val="0"/>
              </a:spcBef>
              <a:spcAft>
                <a:spcPts val="0"/>
              </a:spcAft>
              <a:buClr>
                <a:srgbClr val="666666"/>
              </a:buClr>
              <a:buSzPts val="1950"/>
              <a:buFont typeface="Times New Roman"/>
              <a:buChar char="●"/>
            </a:pPr>
            <a:r>
              <a:rPr lang="en-GB" sz="1950">
                <a:solidFill>
                  <a:srgbClr val="666666"/>
                </a:solidFill>
                <a:highlight>
                  <a:srgbClr val="FFFFFF"/>
                </a:highlight>
                <a:latin typeface="Times New Roman"/>
                <a:ea typeface="Times New Roman"/>
                <a:cs typeface="Times New Roman"/>
                <a:sym typeface="Times New Roman"/>
              </a:rPr>
              <a:t>It is used in the field of </a:t>
            </a:r>
            <a:r>
              <a:rPr lang="en-GB" sz="1950">
                <a:solidFill>
                  <a:srgbClr val="E03800"/>
                </a:solidFill>
                <a:highlight>
                  <a:srgbClr val="FFFFFF"/>
                </a:highlight>
                <a:uFill>
                  <a:noFill/>
                </a:uFill>
                <a:latin typeface="Times New Roman"/>
                <a:ea typeface="Times New Roman"/>
                <a:cs typeface="Times New Roman"/>
                <a:sym typeface="Times New Roman"/>
                <a:hlinkClick r:id="rId3">
                  <a:extLst>
                    <a:ext uri="{A12FA001-AC4F-418D-AE19-62706E023703}">
                      <ahyp:hlinkClr xmlns:ahyp="http://schemas.microsoft.com/office/drawing/2018/hyperlinkcolor" val="tx"/>
                    </a:ext>
                  </a:extLst>
                </a:hlinkClick>
              </a:rPr>
              <a:t>speech recognition</a:t>
            </a:r>
            <a:endParaRPr sz="1950">
              <a:solidFill>
                <a:srgbClr val="E03800"/>
              </a:solidFill>
              <a:highlight>
                <a:srgbClr val="FFFFFF"/>
              </a:highlight>
              <a:latin typeface="Times New Roman"/>
              <a:ea typeface="Times New Roman"/>
              <a:cs typeface="Times New Roman"/>
              <a:sym typeface="Times New Roman"/>
            </a:endParaRPr>
          </a:p>
          <a:p>
            <a:pPr marL="647700" lvl="0" indent="-352425" algn="l" rtl="0">
              <a:lnSpc>
                <a:spcPct val="162500"/>
              </a:lnSpc>
              <a:spcBef>
                <a:spcPts val="0"/>
              </a:spcBef>
              <a:spcAft>
                <a:spcPts val="0"/>
              </a:spcAft>
              <a:buClr>
                <a:srgbClr val="666666"/>
              </a:buClr>
              <a:buSzPts val="1950"/>
              <a:buFont typeface="Times New Roman"/>
              <a:buChar char="●"/>
            </a:pPr>
            <a:r>
              <a:rPr lang="en-GB" sz="1950">
                <a:solidFill>
                  <a:srgbClr val="666666"/>
                </a:solidFill>
                <a:highlight>
                  <a:srgbClr val="FFFFFF"/>
                </a:highlight>
                <a:latin typeface="Times New Roman"/>
                <a:ea typeface="Times New Roman"/>
                <a:cs typeface="Times New Roman"/>
                <a:sym typeface="Times New Roman"/>
              </a:rPr>
              <a:t>It is used in the field of character and face recognition</a:t>
            </a:r>
            <a:endParaRPr sz="1950">
              <a:solidFill>
                <a:srgbClr val="666666"/>
              </a:solidFill>
              <a:highlight>
                <a:srgbClr val="FFFFFF"/>
              </a:highlight>
              <a:latin typeface="Times New Roman"/>
              <a:ea typeface="Times New Roman"/>
              <a:cs typeface="Times New Roman"/>
              <a:sym typeface="Times New Roman"/>
            </a:endParaRPr>
          </a:p>
          <a:p>
            <a:pPr marL="0" lvl="0" indent="0" algn="l" rtl="0">
              <a:spcBef>
                <a:spcPts val="3600"/>
              </a:spcBef>
              <a:spcAft>
                <a:spcPts val="1200"/>
              </a:spcAft>
              <a:buNone/>
            </a:pP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3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Cont.</a:t>
            </a:r>
            <a:endParaRPr/>
          </a:p>
        </p:txBody>
      </p:sp>
      <p:sp>
        <p:nvSpPr>
          <p:cNvPr id="176" name="Google Shape;176;p32"/>
          <p:cNvSpPr txBox="1">
            <a:spLocks noGrp="1"/>
          </p:cNvSpPr>
          <p:nvPr>
            <p:ph type="body" idx="1"/>
          </p:nvPr>
        </p:nvSpPr>
        <p:spPr>
          <a:xfrm>
            <a:off x="311700" y="1146760"/>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sz="1000">
                <a:solidFill>
                  <a:srgbClr val="333333"/>
                </a:solidFill>
              </a:rPr>
              <a:t>I</a:t>
            </a:r>
            <a:r>
              <a:rPr lang="en-GB" sz="1600">
                <a:solidFill>
                  <a:srgbClr val="333333"/>
                </a:solidFill>
                <a:latin typeface="Times New Roman"/>
                <a:ea typeface="Times New Roman"/>
                <a:cs typeface="Times New Roman"/>
                <a:sym typeface="Times New Roman"/>
              </a:rPr>
              <a:t>n this problem, the network tries to approximate the value of a certain function. It is fed with noisy data, and the goal is to find the true pattern. After training, the network successfully estimates the value of the gaussian function (below).</a:t>
            </a:r>
            <a:endParaRPr sz="1600">
              <a:solidFill>
                <a:srgbClr val="333333"/>
              </a:solidFill>
              <a:latin typeface="Times New Roman"/>
              <a:ea typeface="Times New Roman"/>
              <a:cs typeface="Times New Roman"/>
              <a:sym typeface="Times New Roman"/>
            </a:endParaRPr>
          </a:p>
          <a:p>
            <a:pPr marL="0" lvl="0" indent="0" algn="l" rtl="0">
              <a:spcBef>
                <a:spcPts val="1200"/>
              </a:spcBef>
              <a:spcAft>
                <a:spcPts val="1200"/>
              </a:spcAft>
              <a:buNone/>
            </a:pPr>
            <a:endParaRPr sz="1600">
              <a:solidFill>
                <a:srgbClr val="333333"/>
              </a:solidFill>
              <a:latin typeface="Times New Roman"/>
              <a:ea typeface="Times New Roman"/>
              <a:cs typeface="Times New Roman"/>
              <a:sym typeface="Times New Roman"/>
            </a:endParaRPr>
          </a:p>
        </p:txBody>
      </p:sp>
      <p:pic>
        <p:nvPicPr>
          <p:cNvPr id="177" name="Google Shape;177;p32"/>
          <p:cNvPicPr preferRelativeResize="0"/>
          <p:nvPr/>
        </p:nvPicPr>
        <p:blipFill>
          <a:blip r:embed="rId3">
            <a:alphaModFix/>
          </a:blip>
          <a:stretch>
            <a:fillRect/>
          </a:stretch>
        </p:blipFill>
        <p:spPr>
          <a:xfrm>
            <a:off x="545900" y="2098650"/>
            <a:ext cx="7933600" cy="29842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CBF3E-CAD2-4474-5D08-CB8AE6627A90}"/>
              </a:ext>
            </a:extLst>
          </p:cNvPr>
          <p:cNvSpPr>
            <a:spLocks noGrp="1"/>
          </p:cNvSpPr>
          <p:nvPr>
            <p:ph type="title"/>
          </p:nvPr>
        </p:nvSpPr>
        <p:spPr/>
        <p:txBody>
          <a:bodyPr>
            <a:normAutofit fontScale="90000"/>
          </a:bodyPr>
          <a:lstStyle/>
          <a:p>
            <a:r>
              <a:rPr lang="en-IN"/>
              <a:t>Limitations of Back Propagation </a:t>
            </a:r>
          </a:p>
        </p:txBody>
      </p:sp>
      <p:sp>
        <p:nvSpPr>
          <p:cNvPr id="3" name="Text Placeholder 2">
            <a:extLst>
              <a:ext uri="{FF2B5EF4-FFF2-40B4-BE49-F238E27FC236}">
                <a16:creationId xmlns:a16="http://schemas.microsoft.com/office/drawing/2014/main" id="{5ACCB87E-B0BB-6E3D-1A0A-CA1685FAF902}"/>
              </a:ext>
            </a:extLst>
          </p:cNvPr>
          <p:cNvSpPr>
            <a:spLocks noGrp="1"/>
          </p:cNvSpPr>
          <p:nvPr>
            <p:ph type="body" idx="1"/>
          </p:nvPr>
        </p:nvSpPr>
        <p:spPr/>
        <p:txBody>
          <a:bodyPr/>
          <a:lstStyle/>
          <a:p>
            <a:pPr>
              <a:buFont typeface="Arial" panose="020B0604020202020204" pitchFamily="34" charset="0"/>
              <a:buChar char="•"/>
            </a:pPr>
            <a:r>
              <a:rPr lang="en-US" sz="2000">
                <a:effectLst/>
                <a:latin typeface="Times New Roman" panose="02020603050405020304" pitchFamily="18" charset="0"/>
                <a:cs typeface="Times New Roman" panose="02020603050405020304" pitchFamily="18" charset="0"/>
              </a:rPr>
              <a:t>Backpropagation could be rather sensitive to noisy data and irregularity.</a:t>
            </a:r>
          </a:p>
          <a:p>
            <a:pPr>
              <a:buFont typeface="Arial" panose="020B0604020202020204" pitchFamily="34" charset="0"/>
              <a:buChar char="•"/>
            </a:pPr>
            <a:r>
              <a:rPr lang="en-US" sz="2000">
                <a:effectLst/>
                <a:latin typeface="Times New Roman" panose="02020603050405020304" pitchFamily="18" charset="0"/>
                <a:cs typeface="Times New Roman" panose="02020603050405020304" pitchFamily="18" charset="0"/>
              </a:rPr>
              <a:t>The performance of backpropagation relies very heavily on the training data. </a:t>
            </a:r>
            <a:r>
              <a:rPr lang="en-US" sz="2000" b="0" i="0">
                <a:solidFill>
                  <a:srgbClr val="666666"/>
                </a:solidFill>
                <a:effectLst/>
                <a:latin typeface="Times New Roman" panose="02020603050405020304" pitchFamily="18" charset="0"/>
                <a:cs typeface="Times New Roman" panose="02020603050405020304" pitchFamily="18" charset="0"/>
              </a:rPr>
              <a:t>Performance is highly dependent on input data.</a:t>
            </a:r>
            <a:endParaRPr lang="en-US" sz="2000">
              <a:effectLst/>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2000">
                <a:effectLst/>
                <a:latin typeface="Times New Roman" panose="02020603050405020304" pitchFamily="18" charset="0"/>
                <a:cs typeface="Times New Roman" panose="02020603050405020304" pitchFamily="18" charset="0"/>
              </a:rPr>
              <a:t>Backpropagation needs a very large amount of time for training.</a:t>
            </a:r>
          </a:p>
          <a:p>
            <a:pPr>
              <a:buFont typeface="Arial" panose="020B0604020202020204" pitchFamily="34" charset="0"/>
              <a:buChar char="•"/>
            </a:pPr>
            <a:r>
              <a:rPr lang="en-US" sz="2000">
                <a:effectLst/>
                <a:latin typeface="Times New Roman" panose="02020603050405020304" pitchFamily="18" charset="0"/>
                <a:cs typeface="Times New Roman" panose="02020603050405020304" pitchFamily="18" charset="0"/>
              </a:rPr>
              <a:t>Backpropagation requires a matrix-based method instead of mini-batch.</a:t>
            </a:r>
          </a:p>
          <a:p>
            <a:pPr marL="114300" indent="0">
              <a:buNone/>
            </a:pPr>
            <a:endParaRPr lang="en-IN"/>
          </a:p>
        </p:txBody>
      </p:sp>
    </p:spTree>
    <p:extLst>
      <p:ext uri="{BB962C8B-B14F-4D97-AF65-F5344CB8AC3E}">
        <p14:creationId xmlns:p14="http://schemas.microsoft.com/office/powerpoint/2010/main" val="36687859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507809-E64B-2567-FE54-DB38F086881C}"/>
              </a:ext>
            </a:extLst>
          </p:cNvPr>
          <p:cNvSpPr>
            <a:spLocks noGrp="1"/>
          </p:cNvSpPr>
          <p:nvPr>
            <p:ph type="title"/>
          </p:nvPr>
        </p:nvSpPr>
        <p:spPr>
          <a:xfrm>
            <a:off x="311700" y="0"/>
            <a:ext cx="8520600" cy="460917"/>
          </a:xfrm>
        </p:spPr>
        <p:txBody>
          <a:bodyPr>
            <a:normAutofit fontScale="90000"/>
          </a:bodyPr>
          <a:lstStyle/>
          <a:p>
            <a:endParaRPr lang="en-IN"/>
          </a:p>
        </p:txBody>
      </p:sp>
      <p:sp>
        <p:nvSpPr>
          <p:cNvPr id="3" name="Text Placeholder 2">
            <a:extLst>
              <a:ext uri="{FF2B5EF4-FFF2-40B4-BE49-F238E27FC236}">
                <a16:creationId xmlns:a16="http://schemas.microsoft.com/office/drawing/2014/main" id="{BCE0597B-B129-B223-F0C7-C218D82ACF79}"/>
              </a:ext>
            </a:extLst>
          </p:cNvPr>
          <p:cNvSpPr>
            <a:spLocks noGrp="1"/>
          </p:cNvSpPr>
          <p:nvPr>
            <p:ph type="body" idx="1"/>
          </p:nvPr>
        </p:nvSpPr>
        <p:spPr>
          <a:xfrm>
            <a:off x="311700" y="460916"/>
            <a:ext cx="8520600" cy="4682583"/>
          </a:xfrm>
        </p:spPr>
        <p:txBody>
          <a:bodyPr/>
          <a:lstStyle/>
          <a:p>
            <a:endParaRPr lang="en-IN"/>
          </a:p>
        </p:txBody>
      </p:sp>
      <p:pic>
        <p:nvPicPr>
          <p:cNvPr id="11" name="Picture 10">
            <a:extLst>
              <a:ext uri="{FF2B5EF4-FFF2-40B4-BE49-F238E27FC236}">
                <a16:creationId xmlns:a16="http://schemas.microsoft.com/office/drawing/2014/main" id="{F435F356-DD87-2F3D-A1E0-8C65007BB141}"/>
              </a:ext>
            </a:extLst>
          </p:cNvPr>
          <p:cNvPicPr>
            <a:picLocks noChangeAspect="1"/>
          </p:cNvPicPr>
          <p:nvPr/>
        </p:nvPicPr>
        <p:blipFill>
          <a:blip r:embed="rId2"/>
          <a:stretch>
            <a:fillRect/>
          </a:stretch>
        </p:blipFill>
        <p:spPr>
          <a:xfrm>
            <a:off x="89210" y="0"/>
            <a:ext cx="8913542" cy="5143500"/>
          </a:xfrm>
          <a:prstGeom prst="rect">
            <a:avLst/>
          </a:prstGeom>
        </p:spPr>
      </p:pic>
    </p:spTree>
    <p:extLst>
      <p:ext uri="{BB962C8B-B14F-4D97-AF65-F5344CB8AC3E}">
        <p14:creationId xmlns:p14="http://schemas.microsoft.com/office/powerpoint/2010/main" val="17849355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335CEC-206C-CE59-E78F-4B8646DE7DA7}"/>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BE129F11-2C27-3B8F-E014-E02F7331991F}"/>
              </a:ext>
            </a:extLst>
          </p:cNvPr>
          <p:cNvSpPr>
            <a:spLocks noGrp="1"/>
          </p:cNvSpPr>
          <p:nvPr>
            <p:ph type="body" idx="1"/>
          </p:nvPr>
        </p:nvSpPr>
        <p:spPr/>
        <p:txBody>
          <a:bodyPr/>
          <a:lstStyle/>
          <a:p>
            <a:endParaRPr lang="en-IN"/>
          </a:p>
        </p:txBody>
      </p:sp>
      <p:pic>
        <p:nvPicPr>
          <p:cNvPr id="7" name="Picture 6">
            <a:extLst>
              <a:ext uri="{FF2B5EF4-FFF2-40B4-BE49-F238E27FC236}">
                <a16:creationId xmlns:a16="http://schemas.microsoft.com/office/drawing/2014/main" id="{7E99E515-2B58-D190-3E83-0BE247771DE2}"/>
              </a:ext>
            </a:extLst>
          </p:cNvPr>
          <p:cNvPicPr>
            <a:picLocks noChangeAspect="1"/>
          </p:cNvPicPr>
          <p:nvPr/>
        </p:nvPicPr>
        <p:blipFill>
          <a:blip r:embed="rId2"/>
          <a:stretch>
            <a:fillRect/>
          </a:stretch>
        </p:blipFill>
        <p:spPr>
          <a:xfrm>
            <a:off x="1" y="0"/>
            <a:ext cx="9077092" cy="5143500"/>
          </a:xfrm>
          <a:prstGeom prst="rect">
            <a:avLst/>
          </a:prstGeom>
        </p:spPr>
      </p:pic>
    </p:spTree>
    <p:extLst>
      <p:ext uri="{BB962C8B-B14F-4D97-AF65-F5344CB8AC3E}">
        <p14:creationId xmlns:p14="http://schemas.microsoft.com/office/powerpoint/2010/main" val="6525699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8399DB-66B6-0799-9376-6672ED2F8BE7}"/>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9EC39136-6E85-573A-3864-C4944E89357B}"/>
              </a:ext>
            </a:extLst>
          </p:cNvPr>
          <p:cNvSpPr>
            <a:spLocks noGrp="1"/>
          </p:cNvSpPr>
          <p:nvPr>
            <p:ph type="body" idx="1"/>
          </p:nvPr>
        </p:nvSpPr>
        <p:spPr/>
        <p:txBody>
          <a:bodyPr/>
          <a:lstStyle/>
          <a:p>
            <a:endParaRPr lang="en-IN"/>
          </a:p>
        </p:txBody>
      </p:sp>
      <p:pic>
        <p:nvPicPr>
          <p:cNvPr id="5" name="Picture 4">
            <a:extLst>
              <a:ext uri="{FF2B5EF4-FFF2-40B4-BE49-F238E27FC236}">
                <a16:creationId xmlns:a16="http://schemas.microsoft.com/office/drawing/2014/main" id="{F66B46BC-04F0-456C-E0D5-5D71420AE9F2}"/>
              </a:ext>
            </a:extLst>
          </p:cNvPr>
          <p:cNvPicPr>
            <a:picLocks noChangeAspect="1"/>
          </p:cNvPicPr>
          <p:nvPr/>
        </p:nvPicPr>
        <p:blipFill>
          <a:blip r:embed="rId2"/>
          <a:stretch>
            <a:fillRect/>
          </a:stretch>
        </p:blipFill>
        <p:spPr>
          <a:xfrm>
            <a:off x="81776" y="0"/>
            <a:ext cx="9062224" cy="5143500"/>
          </a:xfrm>
          <a:prstGeom prst="rect">
            <a:avLst/>
          </a:prstGeom>
        </p:spPr>
      </p:pic>
    </p:spTree>
    <p:extLst>
      <p:ext uri="{BB962C8B-B14F-4D97-AF65-F5344CB8AC3E}">
        <p14:creationId xmlns:p14="http://schemas.microsoft.com/office/powerpoint/2010/main" val="12175977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1F9815-AFCD-DDEE-6613-8D31D39DF813}"/>
              </a:ext>
            </a:extLst>
          </p:cNvPr>
          <p:cNvSpPr>
            <a:spLocks noGrp="1"/>
          </p:cNvSpPr>
          <p:nvPr>
            <p:ph type="title"/>
          </p:nvPr>
        </p:nvSpPr>
        <p:spPr/>
        <p:txBody>
          <a:bodyPr/>
          <a:lstStyle/>
          <a:p>
            <a:r>
              <a:rPr lang="en-IN" sz="1800">
                <a:solidFill>
                  <a:srgbClr val="000000"/>
                </a:solidFill>
                <a:effectLst/>
                <a:latin typeface="Times New Roman" panose="02020603050405020304" pitchFamily="18" charset="0"/>
                <a:ea typeface="Times New Roman" panose="02020603050405020304" pitchFamily="18" charset="0"/>
              </a:rPr>
              <a:t>Radial basis function Network</a:t>
            </a:r>
            <a:endParaRPr lang="en-IN"/>
          </a:p>
        </p:txBody>
      </p:sp>
      <p:sp>
        <p:nvSpPr>
          <p:cNvPr id="3" name="Text Placeholder 2">
            <a:extLst>
              <a:ext uri="{FF2B5EF4-FFF2-40B4-BE49-F238E27FC236}">
                <a16:creationId xmlns:a16="http://schemas.microsoft.com/office/drawing/2014/main" id="{E9B3BCA6-01B1-5089-8F5C-F889FE3B33F1}"/>
              </a:ext>
            </a:extLst>
          </p:cNvPr>
          <p:cNvSpPr>
            <a:spLocks noGrp="1"/>
          </p:cNvSpPr>
          <p:nvPr>
            <p:ph type="body" idx="1"/>
          </p:nvPr>
        </p:nvSpPr>
        <p:spPr>
          <a:xfrm>
            <a:off x="311699" y="862361"/>
            <a:ext cx="8594407" cy="4281138"/>
          </a:xfrm>
        </p:spPr>
        <p:txBody>
          <a:bodyPr/>
          <a:lstStyle/>
          <a:p>
            <a:r>
              <a:rPr lang="en-US" b="0" i="0">
                <a:solidFill>
                  <a:srgbClr val="51565E"/>
                </a:solidFill>
                <a:effectLst/>
                <a:latin typeface="Roboto" panose="02000000000000000000" pitchFamily="2" charset="0"/>
              </a:rPr>
              <a:t>Radial Basis Function (RBF) Networks are a particular type of</a:t>
            </a:r>
            <a:r>
              <a:rPr lang="en-US">
                <a:solidFill>
                  <a:srgbClr val="51565E"/>
                </a:solidFill>
                <a:latin typeface="Roboto" panose="02000000000000000000" pitchFamily="2" charset="0"/>
              </a:rPr>
              <a:t> </a:t>
            </a:r>
            <a:r>
              <a:rPr lang="en-US">
                <a:solidFill>
                  <a:srgbClr val="51565E"/>
                </a:solidFill>
                <a:latin typeface="Roboto" panose="02000000000000000000" pitchFamily="2" charset="0"/>
                <a:hlinkClick r:id="rId2" tooltip="Artificial Neural Network">
                  <a:extLst>
                    <a:ext uri="{A12FA001-AC4F-418D-AE19-62706E023703}">
                      <ahyp:hlinkClr xmlns:ahyp="http://schemas.microsoft.com/office/drawing/2018/hyperlinkcolor" val="tx"/>
                    </a:ext>
                  </a:extLst>
                </a:hlinkClick>
              </a:rPr>
              <a:t>Artificial Neural Network</a:t>
            </a:r>
            <a:r>
              <a:rPr lang="en-US">
                <a:solidFill>
                  <a:srgbClr val="51565E"/>
                </a:solidFill>
                <a:latin typeface="Roboto" panose="02000000000000000000" pitchFamily="2" charset="0"/>
              </a:rPr>
              <a:t> </a:t>
            </a:r>
            <a:r>
              <a:rPr lang="en-US" b="0" i="0">
                <a:solidFill>
                  <a:srgbClr val="51565E"/>
                </a:solidFill>
                <a:effectLst/>
                <a:latin typeface="Roboto" panose="02000000000000000000" pitchFamily="2" charset="0"/>
              </a:rPr>
              <a:t>used for function approximation problems. RBF Networks differ from other neural networks in their three-layer architecture, universal approximation, and faster learning speed. </a:t>
            </a:r>
          </a:p>
          <a:p>
            <a:r>
              <a:rPr lang="en-US">
                <a:solidFill>
                  <a:srgbClr val="51565E"/>
                </a:solidFill>
                <a:latin typeface="Roboto" panose="02000000000000000000" pitchFamily="2" charset="0"/>
              </a:rPr>
              <a:t>Use Gaussian Potential Function</a:t>
            </a:r>
          </a:p>
          <a:p>
            <a:r>
              <a:rPr lang="en-IN"/>
              <a:t>F(x)= exp(-x</a:t>
            </a:r>
            <a:r>
              <a:rPr lang="en-IN" sz="1600"/>
              <a:t>^2)</a:t>
            </a:r>
          </a:p>
          <a:p>
            <a:r>
              <a:rPr lang="en-IN" sz="1600"/>
              <a:t>Note: To expand/compress used functions can be Multiquadric, Inverse Multiquadric, and gaussian function.</a:t>
            </a:r>
          </a:p>
          <a:p>
            <a:endParaRPr lang="en-IN"/>
          </a:p>
        </p:txBody>
      </p:sp>
      <p:pic>
        <p:nvPicPr>
          <p:cNvPr id="5" name="Picture 4">
            <a:extLst>
              <a:ext uri="{FF2B5EF4-FFF2-40B4-BE49-F238E27FC236}">
                <a16:creationId xmlns:a16="http://schemas.microsoft.com/office/drawing/2014/main" id="{7605FE7F-6735-934D-3AC1-DD377FEEC2B2}"/>
              </a:ext>
            </a:extLst>
          </p:cNvPr>
          <p:cNvPicPr>
            <a:picLocks noChangeAspect="1"/>
          </p:cNvPicPr>
          <p:nvPr/>
        </p:nvPicPr>
        <p:blipFill>
          <a:blip r:embed="rId3"/>
          <a:stretch>
            <a:fillRect/>
          </a:stretch>
        </p:blipFill>
        <p:spPr>
          <a:xfrm>
            <a:off x="3201454" y="3077736"/>
            <a:ext cx="3558848" cy="2065763"/>
          </a:xfrm>
          <a:prstGeom prst="rect">
            <a:avLst/>
          </a:prstGeom>
        </p:spPr>
      </p:pic>
    </p:spTree>
    <p:extLst>
      <p:ext uri="{BB962C8B-B14F-4D97-AF65-F5344CB8AC3E}">
        <p14:creationId xmlns:p14="http://schemas.microsoft.com/office/powerpoint/2010/main" val="37906754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0997E3-5308-32B5-0DDB-CDC9A2FEB706}"/>
              </a:ext>
            </a:extLst>
          </p:cNvPr>
          <p:cNvSpPr>
            <a:spLocks noGrp="1"/>
          </p:cNvSpPr>
          <p:nvPr>
            <p:ph type="title"/>
          </p:nvPr>
        </p:nvSpPr>
        <p:spPr>
          <a:xfrm>
            <a:off x="311700" y="0"/>
            <a:ext cx="8520600" cy="574625"/>
          </a:xfrm>
        </p:spPr>
        <p:txBody>
          <a:bodyPr>
            <a:normAutofit fontScale="90000"/>
          </a:bodyPr>
          <a:lstStyle/>
          <a:p>
            <a:r>
              <a:rPr lang="en-IN"/>
              <a:t>Training Algorithm</a:t>
            </a:r>
          </a:p>
        </p:txBody>
      </p:sp>
      <p:sp>
        <p:nvSpPr>
          <p:cNvPr id="3" name="Text Placeholder 2">
            <a:extLst>
              <a:ext uri="{FF2B5EF4-FFF2-40B4-BE49-F238E27FC236}">
                <a16:creationId xmlns:a16="http://schemas.microsoft.com/office/drawing/2014/main" id="{FA06B4EE-3DF6-D6E4-A796-4411D3258655}"/>
              </a:ext>
            </a:extLst>
          </p:cNvPr>
          <p:cNvSpPr>
            <a:spLocks noGrp="1"/>
          </p:cNvSpPr>
          <p:nvPr>
            <p:ph type="body" idx="1"/>
          </p:nvPr>
        </p:nvSpPr>
        <p:spPr>
          <a:xfrm>
            <a:off x="0" y="490654"/>
            <a:ext cx="9144000" cy="4652846"/>
          </a:xfrm>
        </p:spPr>
        <p:txBody>
          <a:bodyPr/>
          <a:lstStyle/>
          <a:p>
            <a:endParaRPr lang="en-IN"/>
          </a:p>
        </p:txBody>
      </p:sp>
      <p:pic>
        <p:nvPicPr>
          <p:cNvPr id="5" name="Picture 4">
            <a:extLst>
              <a:ext uri="{FF2B5EF4-FFF2-40B4-BE49-F238E27FC236}">
                <a16:creationId xmlns:a16="http://schemas.microsoft.com/office/drawing/2014/main" id="{6610B1C0-A757-D797-7162-47CA31CD5C15}"/>
              </a:ext>
            </a:extLst>
          </p:cNvPr>
          <p:cNvPicPr>
            <a:picLocks noChangeAspect="1"/>
          </p:cNvPicPr>
          <p:nvPr/>
        </p:nvPicPr>
        <p:blipFill>
          <a:blip r:embed="rId2"/>
          <a:stretch>
            <a:fillRect/>
          </a:stretch>
        </p:blipFill>
        <p:spPr>
          <a:xfrm>
            <a:off x="178394" y="490654"/>
            <a:ext cx="5255967" cy="1367883"/>
          </a:xfrm>
          <a:prstGeom prst="rect">
            <a:avLst/>
          </a:prstGeom>
        </p:spPr>
      </p:pic>
      <p:pic>
        <p:nvPicPr>
          <p:cNvPr id="7" name="Picture 6">
            <a:extLst>
              <a:ext uri="{FF2B5EF4-FFF2-40B4-BE49-F238E27FC236}">
                <a16:creationId xmlns:a16="http://schemas.microsoft.com/office/drawing/2014/main" id="{39C808F7-E5F3-61A7-1761-4A6778AFC6AB}"/>
              </a:ext>
            </a:extLst>
          </p:cNvPr>
          <p:cNvPicPr>
            <a:picLocks noChangeAspect="1"/>
          </p:cNvPicPr>
          <p:nvPr/>
        </p:nvPicPr>
        <p:blipFill>
          <a:blip r:embed="rId3"/>
          <a:stretch>
            <a:fillRect/>
          </a:stretch>
        </p:blipFill>
        <p:spPr>
          <a:xfrm>
            <a:off x="96644" y="1613210"/>
            <a:ext cx="5337717" cy="3461954"/>
          </a:xfrm>
          <a:prstGeom prst="rect">
            <a:avLst/>
          </a:prstGeom>
        </p:spPr>
      </p:pic>
    </p:spTree>
    <p:extLst>
      <p:ext uri="{BB962C8B-B14F-4D97-AF65-F5344CB8AC3E}">
        <p14:creationId xmlns:p14="http://schemas.microsoft.com/office/powerpoint/2010/main" val="5994825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4B944D-383F-1B25-2FB7-14D587775D76}"/>
              </a:ext>
            </a:extLst>
          </p:cNvPr>
          <p:cNvSpPr>
            <a:spLocks noGrp="1"/>
          </p:cNvSpPr>
          <p:nvPr>
            <p:ph type="title"/>
          </p:nvPr>
        </p:nvSpPr>
        <p:spPr>
          <a:xfrm>
            <a:off x="311700" y="0"/>
            <a:ext cx="8520600" cy="574625"/>
          </a:xfrm>
        </p:spPr>
        <p:txBody>
          <a:bodyPr>
            <a:normAutofit fontScale="90000"/>
          </a:bodyPr>
          <a:lstStyle/>
          <a:p>
            <a:r>
              <a:rPr lang="en-IN"/>
              <a:t>Flowchart for Training Process</a:t>
            </a:r>
          </a:p>
        </p:txBody>
      </p:sp>
      <p:sp>
        <p:nvSpPr>
          <p:cNvPr id="3" name="Text Placeholder 2">
            <a:extLst>
              <a:ext uri="{FF2B5EF4-FFF2-40B4-BE49-F238E27FC236}">
                <a16:creationId xmlns:a16="http://schemas.microsoft.com/office/drawing/2014/main" id="{1F405A01-E13B-B64A-DFAF-22C5305C4245}"/>
              </a:ext>
            </a:extLst>
          </p:cNvPr>
          <p:cNvSpPr>
            <a:spLocks noGrp="1"/>
          </p:cNvSpPr>
          <p:nvPr>
            <p:ph type="body" idx="1"/>
          </p:nvPr>
        </p:nvSpPr>
        <p:spPr>
          <a:xfrm>
            <a:off x="0" y="460916"/>
            <a:ext cx="9144000" cy="4682583"/>
          </a:xfrm>
        </p:spPr>
        <p:txBody>
          <a:bodyPr/>
          <a:lstStyle/>
          <a:p>
            <a:endParaRPr lang="en-IN"/>
          </a:p>
        </p:txBody>
      </p:sp>
      <p:pic>
        <p:nvPicPr>
          <p:cNvPr id="5" name="Picture 4">
            <a:extLst>
              <a:ext uri="{FF2B5EF4-FFF2-40B4-BE49-F238E27FC236}">
                <a16:creationId xmlns:a16="http://schemas.microsoft.com/office/drawing/2014/main" id="{D92424BD-CDA0-00C8-503A-FD8A15C44597}"/>
              </a:ext>
            </a:extLst>
          </p:cNvPr>
          <p:cNvPicPr>
            <a:picLocks noChangeAspect="1"/>
          </p:cNvPicPr>
          <p:nvPr/>
        </p:nvPicPr>
        <p:blipFill>
          <a:blip r:embed="rId2"/>
          <a:stretch>
            <a:fillRect/>
          </a:stretch>
        </p:blipFill>
        <p:spPr>
          <a:xfrm>
            <a:off x="445868" y="460917"/>
            <a:ext cx="4832194" cy="4682583"/>
          </a:xfrm>
          <a:prstGeom prst="rect">
            <a:avLst/>
          </a:prstGeom>
        </p:spPr>
      </p:pic>
    </p:spTree>
    <p:extLst>
      <p:ext uri="{BB962C8B-B14F-4D97-AF65-F5344CB8AC3E}">
        <p14:creationId xmlns:p14="http://schemas.microsoft.com/office/powerpoint/2010/main" val="39109327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Basic Components of Perceptron</a:t>
            </a:r>
            <a:endParaRPr/>
          </a:p>
        </p:txBody>
      </p:sp>
      <p:sp>
        <p:nvSpPr>
          <p:cNvPr id="66" name="Google Shape;66;p1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GB" sz="2000">
                <a:solidFill>
                  <a:srgbClr val="333333"/>
                </a:solidFill>
                <a:highlight>
                  <a:srgbClr val="FFFFFF"/>
                </a:highlight>
                <a:latin typeface="Times New Roman"/>
                <a:ea typeface="Times New Roman"/>
                <a:cs typeface="Times New Roman"/>
                <a:sym typeface="Times New Roman"/>
              </a:rPr>
              <a:t>Mr. Frank Rosenblatt invented the perceptron model as a binary classifier which contains three main components. These are as follows:</a:t>
            </a:r>
            <a:endParaRPr sz="2000">
              <a:latin typeface="Times New Roman"/>
              <a:ea typeface="Times New Roman"/>
              <a:cs typeface="Times New Roman"/>
              <a:sym typeface="Times New Roman"/>
            </a:endParaRPr>
          </a:p>
        </p:txBody>
      </p:sp>
      <p:pic>
        <p:nvPicPr>
          <p:cNvPr id="67" name="Google Shape;67;p15"/>
          <p:cNvPicPr preferRelativeResize="0"/>
          <p:nvPr/>
        </p:nvPicPr>
        <p:blipFill>
          <a:blip r:embed="rId3">
            <a:alphaModFix/>
          </a:blip>
          <a:stretch>
            <a:fillRect/>
          </a:stretch>
        </p:blipFill>
        <p:spPr>
          <a:xfrm>
            <a:off x="1852625" y="2050125"/>
            <a:ext cx="5438775" cy="274157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14981D-C0E4-5063-5DAF-181AA554A022}"/>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3EAF8989-AC77-BF9E-7139-475D286B531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5610266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D2A47F-C697-7492-B2C3-51420CC2929C}"/>
              </a:ext>
            </a:extLst>
          </p:cNvPr>
          <p:cNvSpPr>
            <a:spLocks noGrp="1"/>
          </p:cNvSpPr>
          <p:nvPr>
            <p:ph type="title"/>
          </p:nvPr>
        </p:nvSpPr>
        <p:spPr/>
        <p:txBody>
          <a:bodyPr>
            <a:normAutofit fontScale="90000"/>
          </a:bodyPr>
          <a:lstStyle/>
          <a:p>
            <a:r>
              <a:rPr lang="en-IN"/>
              <a:t>AKTU Questions</a:t>
            </a:r>
          </a:p>
        </p:txBody>
      </p:sp>
      <p:sp>
        <p:nvSpPr>
          <p:cNvPr id="3" name="Text Placeholder 2">
            <a:extLst>
              <a:ext uri="{FF2B5EF4-FFF2-40B4-BE49-F238E27FC236}">
                <a16:creationId xmlns:a16="http://schemas.microsoft.com/office/drawing/2014/main" id="{F3DAAE5C-FE8E-C52A-8ED4-FD817CF5A6B0}"/>
              </a:ext>
            </a:extLst>
          </p:cNvPr>
          <p:cNvSpPr>
            <a:spLocks noGrp="1"/>
          </p:cNvSpPr>
          <p:nvPr>
            <p:ph type="body" idx="1"/>
          </p:nvPr>
        </p:nvSpPr>
        <p:spPr/>
        <p:txBody>
          <a:bodyPr/>
          <a:lstStyle/>
          <a:p>
            <a:r>
              <a:rPr lang="en-IN"/>
              <a:t>2019-2020, 2020-2021</a:t>
            </a:r>
          </a:p>
          <a:p>
            <a:endParaRPr lang="en-IN"/>
          </a:p>
          <a:p>
            <a:endParaRPr lang="en-IN"/>
          </a:p>
        </p:txBody>
      </p:sp>
      <p:pic>
        <p:nvPicPr>
          <p:cNvPr id="7" name="Picture 6">
            <a:extLst>
              <a:ext uri="{FF2B5EF4-FFF2-40B4-BE49-F238E27FC236}">
                <a16:creationId xmlns:a16="http://schemas.microsoft.com/office/drawing/2014/main" id="{BFEDAA3C-42D8-0BB5-FBA5-A7714F53E34D}"/>
              </a:ext>
            </a:extLst>
          </p:cNvPr>
          <p:cNvPicPr>
            <a:picLocks noChangeAspect="1"/>
          </p:cNvPicPr>
          <p:nvPr/>
        </p:nvPicPr>
        <p:blipFill>
          <a:blip r:embed="rId2"/>
          <a:stretch>
            <a:fillRect/>
          </a:stretch>
        </p:blipFill>
        <p:spPr>
          <a:xfrm>
            <a:off x="529292" y="1489616"/>
            <a:ext cx="6866215" cy="1082134"/>
          </a:xfrm>
          <a:prstGeom prst="rect">
            <a:avLst/>
          </a:prstGeom>
        </p:spPr>
      </p:pic>
      <p:pic>
        <p:nvPicPr>
          <p:cNvPr id="9" name="Picture 8">
            <a:extLst>
              <a:ext uri="{FF2B5EF4-FFF2-40B4-BE49-F238E27FC236}">
                <a16:creationId xmlns:a16="http://schemas.microsoft.com/office/drawing/2014/main" id="{E3B20C82-9476-1B45-F996-686433B04DBB}"/>
              </a:ext>
            </a:extLst>
          </p:cNvPr>
          <p:cNvPicPr>
            <a:picLocks noChangeAspect="1"/>
          </p:cNvPicPr>
          <p:nvPr/>
        </p:nvPicPr>
        <p:blipFill>
          <a:blip r:embed="rId3"/>
          <a:stretch>
            <a:fillRect/>
          </a:stretch>
        </p:blipFill>
        <p:spPr>
          <a:xfrm>
            <a:off x="439148" y="2908890"/>
            <a:ext cx="8393152" cy="2234609"/>
          </a:xfrm>
          <a:prstGeom prst="rect">
            <a:avLst/>
          </a:prstGeom>
        </p:spPr>
      </p:pic>
    </p:spTree>
    <p:extLst>
      <p:ext uri="{BB962C8B-B14F-4D97-AF65-F5344CB8AC3E}">
        <p14:creationId xmlns:p14="http://schemas.microsoft.com/office/powerpoint/2010/main" val="180918039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AFB136-A9AC-9463-575B-7E478925BE73}"/>
              </a:ext>
            </a:extLst>
          </p:cNvPr>
          <p:cNvSpPr>
            <a:spLocks noGrp="1"/>
          </p:cNvSpPr>
          <p:nvPr>
            <p:ph type="title"/>
          </p:nvPr>
        </p:nvSpPr>
        <p:spPr/>
        <p:txBody>
          <a:bodyPr>
            <a:normAutofit fontScale="90000"/>
          </a:bodyPr>
          <a:lstStyle/>
          <a:p>
            <a:r>
              <a:rPr lang="en-IN"/>
              <a:t>AKTU Questions</a:t>
            </a:r>
          </a:p>
        </p:txBody>
      </p:sp>
      <p:sp>
        <p:nvSpPr>
          <p:cNvPr id="3" name="Text Placeholder 2">
            <a:extLst>
              <a:ext uri="{FF2B5EF4-FFF2-40B4-BE49-F238E27FC236}">
                <a16:creationId xmlns:a16="http://schemas.microsoft.com/office/drawing/2014/main" id="{B757F82A-9551-6770-83EF-7AA4FB2E132E}"/>
              </a:ext>
            </a:extLst>
          </p:cNvPr>
          <p:cNvSpPr>
            <a:spLocks noGrp="1"/>
          </p:cNvSpPr>
          <p:nvPr>
            <p:ph type="body" idx="1"/>
          </p:nvPr>
        </p:nvSpPr>
        <p:spPr>
          <a:xfrm>
            <a:off x="311700" y="1152475"/>
            <a:ext cx="8520600" cy="3991025"/>
          </a:xfrm>
        </p:spPr>
        <p:txBody>
          <a:bodyPr>
            <a:normAutofit/>
          </a:bodyPr>
          <a:lstStyle/>
          <a:p>
            <a:r>
              <a:rPr lang="en-IN"/>
              <a:t>2021-2022, 22-23</a:t>
            </a:r>
          </a:p>
          <a:p>
            <a:endParaRPr lang="en-IN"/>
          </a:p>
        </p:txBody>
      </p:sp>
      <p:pic>
        <p:nvPicPr>
          <p:cNvPr id="5" name="Picture 4">
            <a:extLst>
              <a:ext uri="{FF2B5EF4-FFF2-40B4-BE49-F238E27FC236}">
                <a16:creationId xmlns:a16="http://schemas.microsoft.com/office/drawing/2014/main" id="{60F30EB1-DA9A-1A3A-CF16-4A8854214403}"/>
              </a:ext>
            </a:extLst>
          </p:cNvPr>
          <p:cNvPicPr>
            <a:picLocks noChangeAspect="1"/>
          </p:cNvPicPr>
          <p:nvPr/>
        </p:nvPicPr>
        <p:blipFill>
          <a:blip r:embed="rId2"/>
          <a:stretch>
            <a:fillRect/>
          </a:stretch>
        </p:blipFill>
        <p:spPr>
          <a:xfrm>
            <a:off x="197741" y="1509132"/>
            <a:ext cx="8748518" cy="981307"/>
          </a:xfrm>
          <a:prstGeom prst="rect">
            <a:avLst/>
          </a:prstGeom>
        </p:spPr>
      </p:pic>
      <p:pic>
        <p:nvPicPr>
          <p:cNvPr id="7" name="Picture 6">
            <a:extLst>
              <a:ext uri="{FF2B5EF4-FFF2-40B4-BE49-F238E27FC236}">
                <a16:creationId xmlns:a16="http://schemas.microsoft.com/office/drawing/2014/main" id="{880EBBFF-EA54-EA2A-22E9-50D8F22A498A}"/>
              </a:ext>
            </a:extLst>
          </p:cNvPr>
          <p:cNvPicPr>
            <a:picLocks noChangeAspect="1"/>
          </p:cNvPicPr>
          <p:nvPr/>
        </p:nvPicPr>
        <p:blipFill>
          <a:blip r:embed="rId3"/>
          <a:stretch>
            <a:fillRect/>
          </a:stretch>
        </p:blipFill>
        <p:spPr>
          <a:xfrm>
            <a:off x="532196" y="3717168"/>
            <a:ext cx="7912994" cy="1152198"/>
          </a:xfrm>
          <a:prstGeom prst="rect">
            <a:avLst/>
          </a:prstGeom>
        </p:spPr>
      </p:pic>
      <p:pic>
        <p:nvPicPr>
          <p:cNvPr id="9" name="Picture 8">
            <a:extLst>
              <a:ext uri="{FF2B5EF4-FFF2-40B4-BE49-F238E27FC236}">
                <a16:creationId xmlns:a16="http://schemas.microsoft.com/office/drawing/2014/main" id="{9815394E-E865-5FF1-368A-0E0737FE7CE9}"/>
              </a:ext>
            </a:extLst>
          </p:cNvPr>
          <p:cNvPicPr>
            <a:picLocks noChangeAspect="1"/>
          </p:cNvPicPr>
          <p:nvPr/>
        </p:nvPicPr>
        <p:blipFill>
          <a:blip r:embed="rId4"/>
          <a:stretch>
            <a:fillRect/>
          </a:stretch>
        </p:blipFill>
        <p:spPr>
          <a:xfrm>
            <a:off x="532195" y="2571750"/>
            <a:ext cx="4396643" cy="1082134"/>
          </a:xfrm>
          <a:prstGeom prst="rect">
            <a:avLst/>
          </a:prstGeom>
        </p:spPr>
      </p:pic>
    </p:spTree>
    <p:extLst>
      <p:ext uri="{BB962C8B-B14F-4D97-AF65-F5344CB8AC3E}">
        <p14:creationId xmlns:p14="http://schemas.microsoft.com/office/powerpoint/2010/main" val="33109627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Cont.</a:t>
            </a:r>
            <a:endParaRPr/>
          </a:p>
        </p:txBody>
      </p:sp>
      <p:sp>
        <p:nvSpPr>
          <p:cNvPr id="73" name="Google Shape;73;p16"/>
          <p:cNvSpPr txBox="1">
            <a:spLocks noGrp="1"/>
          </p:cNvSpPr>
          <p:nvPr>
            <p:ph type="body" idx="1"/>
          </p:nvPr>
        </p:nvSpPr>
        <p:spPr>
          <a:xfrm>
            <a:off x="311700" y="873425"/>
            <a:ext cx="8520600" cy="3695400"/>
          </a:xfrm>
          <a:prstGeom prst="rect">
            <a:avLst/>
          </a:prstGeom>
        </p:spPr>
        <p:txBody>
          <a:bodyPr spcFirstLastPara="1" wrap="square" lIns="91425" tIns="91425" rIns="91425" bIns="91425" anchor="t" anchorCtr="0">
            <a:noAutofit/>
          </a:bodyPr>
          <a:lstStyle/>
          <a:p>
            <a:pPr marL="457200" marR="25400" lvl="0" indent="-323850" algn="just" rtl="0">
              <a:lnSpc>
                <a:spcPct val="136250"/>
              </a:lnSpc>
              <a:spcBef>
                <a:spcPts val="1500"/>
              </a:spcBef>
              <a:spcAft>
                <a:spcPts val="0"/>
              </a:spcAft>
              <a:buClr>
                <a:schemeClr val="dk1"/>
              </a:buClr>
              <a:buSzPts val="1500"/>
              <a:buFont typeface="Times New Roman"/>
              <a:buChar char="●"/>
            </a:pPr>
            <a:r>
              <a:rPr lang="en-GB" sz="1500" b="1">
                <a:solidFill>
                  <a:schemeClr val="dk1"/>
                </a:solidFill>
                <a:highlight>
                  <a:srgbClr val="FFFFFF"/>
                </a:highlight>
                <a:latin typeface="Times New Roman"/>
                <a:ea typeface="Times New Roman"/>
                <a:cs typeface="Times New Roman"/>
                <a:sym typeface="Times New Roman"/>
              </a:rPr>
              <a:t>I</a:t>
            </a:r>
            <a:r>
              <a:rPr lang="en-GB" sz="1600" b="1">
                <a:solidFill>
                  <a:schemeClr val="dk1"/>
                </a:solidFill>
                <a:highlight>
                  <a:srgbClr val="FFFFFF"/>
                </a:highlight>
                <a:latin typeface="Times New Roman"/>
                <a:ea typeface="Times New Roman"/>
                <a:cs typeface="Times New Roman"/>
                <a:sym typeface="Times New Roman"/>
              </a:rPr>
              <a:t>nput Nodes or Input Layer:</a:t>
            </a:r>
            <a:endParaRPr sz="1600" b="1">
              <a:solidFill>
                <a:schemeClr val="dk1"/>
              </a:solidFill>
              <a:highlight>
                <a:srgbClr val="FFFFFF"/>
              </a:highlight>
              <a:latin typeface="Times New Roman"/>
              <a:ea typeface="Times New Roman"/>
              <a:cs typeface="Times New Roman"/>
              <a:sym typeface="Times New Roman"/>
            </a:endParaRPr>
          </a:p>
          <a:p>
            <a:pPr marL="0" lvl="0" indent="0" algn="just" rtl="0">
              <a:lnSpc>
                <a:spcPct val="95000"/>
              </a:lnSpc>
              <a:spcBef>
                <a:spcPts val="1200"/>
              </a:spcBef>
              <a:spcAft>
                <a:spcPts val="0"/>
              </a:spcAft>
              <a:buClr>
                <a:schemeClr val="dk1"/>
              </a:buClr>
              <a:buSzPts val="1100"/>
              <a:buFont typeface="Arial"/>
              <a:buNone/>
            </a:pPr>
            <a:r>
              <a:rPr lang="en-GB" sz="1600">
                <a:solidFill>
                  <a:srgbClr val="333333"/>
                </a:solidFill>
                <a:highlight>
                  <a:srgbClr val="FFFFFF"/>
                </a:highlight>
                <a:latin typeface="Times New Roman"/>
                <a:ea typeface="Times New Roman"/>
                <a:cs typeface="Times New Roman"/>
                <a:sym typeface="Times New Roman"/>
              </a:rPr>
              <a:t>This is the primary component of Perceptron which accepts the initial data into the system for further processing. Each input node contains a real numerical value.</a:t>
            </a:r>
            <a:endParaRPr sz="1600">
              <a:solidFill>
                <a:srgbClr val="333333"/>
              </a:solidFill>
              <a:highlight>
                <a:srgbClr val="FFFFFF"/>
              </a:highlight>
              <a:latin typeface="Times New Roman"/>
              <a:ea typeface="Times New Roman"/>
              <a:cs typeface="Times New Roman"/>
              <a:sym typeface="Times New Roman"/>
            </a:endParaRPr>
          </a:p>
          <a:p>
            <a:pPr marL="457200" marR="25400" lvl="0" indent="-330200" algn="just" rtl="0">
              <a:lnSpc>
                <a:spcPct val="136250"/>
              </a:lnSpc>
              <a:spcBef>
                <a:spcPts val="1500"/>
              </a:spcBef>
              <a:spcAft>
                <a:spcPts val="0"/>
              </a:spcAft>
              <a:buClr>
                <a:schemeClr val="dk1"/>
              </a:buClr>
              <a:buSzPts val="1600"/>
              <a:buFont typeface="Times New Roman"/>
              <a:buChar char="●"/>
            </a:pPr>
            <a:r>
              <a:rPr lang="en-GB" sz="1600" b="1">
                <a:solidFill>
                  <a:schemeClr val="dk1"/>
                </a:solidFill>
                <a:highlight>
                  <a:srgbClr val="FFFFFF"/>
                </a:highlight>
                <a:latin typeface="Times New Roman"/>
                <a:ea typeface="Times New Roman"/>
                <a:cs typeface="Times New Roman"/>
                <a:sym typeface="Times New Roman"/>
              </a:rPr>
              <a:t>Wight and Bias:</a:t>
            </a:r>
            <a:endParaRPr sz="1600" b="1">
              <a:solidFill>
                <a:schemeClr val="dk1"/>
              </a:solidFill>
              <a:highlight>
                <a:srgbClr val="FFFFFF"/>
              </a:highlight>
              <a:latin typeface="Times New Roman"/>
              <a:ea typeface="Times New Roman"/>
              <a:cs typeface="Times New Roman"/>
              <a:sym typeface="Times New Roman"/>
            </a:endParaRPr>
          </a:p>
          <a:p>
            <a:pPr marL="0" lvl="0" indent="0" algn="just" rtl="0">
              <a:lnSpc>
                <a:spcPct val="95000"/>
              </a:lnSpc>
              <a:spcBef>
                <a:spcPts val="1200"/>
              </a:spcBef>
              <a:spcAft>
                <a:spcPts val="0"/>
              </a:spcAft>
              <a:buClr>
                <a:schemeClr val="dk1"/>
              </a:buClr>
              <a:buSzPts val="1100"/>
              <a:buFont typeface="Arial"/>
              <a:buNone/>
            </a:pPr>
            <a:r>
              <a:rPr lang="en-GB" sz="1600">
                <a:solidFill>
                  <a:srgbClr val="333333"/>
                </a:solidFill>
                <a:highlight>
                  <a:srgbClr val="FFFFFF"/>
                </a:highlight>
                <a:latin typeface="Times New Roman"/>
                <a:ea typeface="Times New Roman"/>
                <a:cs typeface="Times New Roman"/>
                <a:sym typeface="Times New Roman"/>
              </a:rPr>
              <a:t>Weight parameter represents the strength of the connection between units. This is another most important parameter of Perceptron components. Weight is directly proportional to the strength of the associated input neuron in deciding the output. Further, Bias can be considered as the line of intercept in a linear equation.</a:t>
            </a:r>
            <a:endParaRPr sz="1600">
              <a:solidFill>
                <a:srgbClr val="333333"/>
              </a:solidFill>
              <a:highlight>
                <a:srgbClr val="FFFFFF"/>
              </a:highlight>
              <a:latin typeface="Times New Roman"/>
              <a:ea typeface="Times New Roman"/>
              <a:cs typeface="Times New Roman"/>
              <a:sym typeface="Times New Roman"/>
            </a:endParaRPr>
          </a:p>
          <a:p>
            <a:pPr marL="457200" marR="25400" lvl="0" indent="-330200" algn="just" rtl="0">
              <a:lnSpc>
                <a:spcPct val="136250"/>
              </a:lnSpc>
              <a:spcBef>
                <a:spcPts val="1500"/>
              </a:spcBef>
              <a:spcAft>
                <a:spcPts val="0"/>
              </a:spcAft>
              <a:buClr>
                <a:schemeClr val="dk1"/>
              </a:buClr>
              <a:buSzPts val="1600"/>
              <a:buFont typeface="Times New Roman"/>
              <a:buChar char="●"/>
            </a:pPr>
            <a:r>
              <a:rPr lang="en-GB" sz="1600" b="1">
                <a:solidFill>
                  <a:schemeClr val="dk1"/>
                </a:solidFill>
                <a:highlight>
                  <a:srgbClr val="FFFFFF"/>
                </a:highlight>
                <a:latin typeface="Times New Roman"/>
                <a:ea typeface="Times New Roman"/>
                <a:cs typeface="Times New Roman"/>
                <a:sym typeface="Times New Roman"/>
              </a:rPr>
              <a:t>Activation Function:</a:t>
            </a:r>
            <a:endParaRPr sz="1600" b="1">
              <a:solidFill>
                <a:schemeClr val="dk1"/>
              </a:solidFill>
              <a:highlight>
                <a:srgbClr val="FFFFFF"/>
              </a:highlight>
              <a:latin typeface="Times New Roman"/>
              <a:ea typeface="Times New Roman"/>
              <a:cs typeface="Times New Roman"/>
              <a:sym typeface="Times New Roman"/>
            </a:endParaRPr>
          </a:p>
          <a:p>
            <a:pPr marL="0" lvl="0" indent="0" algn="just" rtl="0">
              <a:lnSpc>
                <a:spcPct val="95000"/>
              </a:lnSpc>
              <a:spcBef>
                <a:spcPts val="1200"/>
              </a:spcBef>
              <a:spcAft>
                <a:spcPts val="0"/>
              </a:spcAft>
              <a:buClr>
                <a:schemeClr val="dk1"/>
              </a:buClr>
              <a:buSzPts val="1100"/>
              <a:buFont typeface="Arial"/>
              <a:buNone/>
            </a:pPr>
            <a:r>
              <a:rPr lang="en-GB" sz="1600">
                <a:solidFill>
                  <a:srgbClr val="333333"/>
                </a:solidFill>
                <a:highlight>
                  <a:srgbClr val="FFFFFF"/>
                </a:highlight>
                <a:latin typeface="Times New Roman"/>
                <a:ea typeface="Times New Roman"/>
                <a:cs typeface="Times New Roman"/>
                <a:sym typeface="Times New Roman"/>
              </a:rPr>
              <a:t>These are the final and important components that help to determine whether the neuron will fire or not. Activation Function can be considered primarily as a step function.</a:t>
            </a:r>
            <a:endParaRPr sz="1600">
              <a:solidFill>
                <a:srgbClr val="333333"/>
              </a:solidFill>
              <a:highlight>
                <a:srgbClr val="FFFFFF"/>
              </a:highlight>
              <a:latin typeface="Times New Roman"/>
              <a:ea typeface="Times New Roman"/>
              <a:cs typeface="Times New Roman"/>
              <a:sym typeface="Times New Roman"/>
            </a:endParaRPr>
          </a:p>
          <a:p>
            <a:pPr marL="0" lvl="0" indent="0" algn="l" rtl="0">
              <a:lnSpc>
                <a:spcPct val="95000"/>
              </a:lnSpc>
              <a:spcBef>
                <a:spcPts val="1200"/>
              </a:spcBef>
              <a:spcAft>
                <a:spcPts val="1200"/>
              </a:spcAft>
              <a:buNone/>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Types of Perceptron Model</a:t>
            </a:r>
            <a:endParaRPr/>
          </a:p>
        </p:txBody>
      </p:sp>
      <p:sp>
        <p:nvSpPr>
          <p:cNvPr id="79" name="Google Shape;79;p1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just" rtl="0">
              <a:spcBef>
                <a:spcPts val="1200"/>
              </a:spcBef>
              <a:spcAft>
                <a:spcPts val="0"/>
              </a:spcAft>
              <a:buClr>
                <a:schemeClr val="dk1"/>
              </a:buClr>
              <a:buSzPts val="1100"/>
              <a:buFont typeface="Arial"/>
              <a:buNone/>
            </a:pPr>
            <a:r>
              <a:rPr lang="en-GB" sz="2000">
                <a:solidFill>
                  <a:srgbClr val="333333"/>
                </a:solidFill>
                <a:highlight>
                  <a:srgbClr val="FFFFFF"/>
                </a:highlight>
                <a:latin typeface="Times New Roman"/>
                <a:ea typeface="Times New Roman"/>
                <a:cs typeface="Times New Roman"/>
                <a:sym typeface="Times New Roman"/>
              </a:rPr>
              <a:t>Based on the layers, Perceptron models are divided into two types. These are as follows:</a:t>
            </a:r>
            <a:endParaRPr sz="2000">
              <a:solidFill>
                <a:srgbClr val="333333"/>
              </a:solidFill>
              <a:highlight>
                <a:srgbClr val="FFFFFF"/>
              </a:highlight>
              <a:latin typeface="Times New Roman"/>
              <a:ea typeface="Times New Roman"/>
              <a:cs typeface="Times New Roman"/>
              <a:sym typeface="Times New Roman"/>
            </a:endParaRPr>
          </a:p>
          <a:p>
            <a:pPr marL="457200" marR="25400" lvl="0" indent="-355600" algn="l" rtl="0">
              <a:lnSpc>
                <a:spcPct val="156250"/>
              </a:lnSpc>
              <a:spcBef>
                <a:spcPts val="1500"/>
              </a:spcBef>
              <a:spcAft>
                <a:spcPts val="0"/>
              </a:spcAft>
              <a:buClr>
                <a:schemeClr val="dk1"/>
              </a:buClr>
              <a:buSzPts val="2000"/>
              <a:buFont typeface="Times New Roman"/>
              <a:buAutoNum type="arabicPeriod"/>
            </a:pPr>
            <a:r>
              <a:rPr lang="en-GB" sz="2000">
                <a:solidFill>
                  <a:schemeClr val="dk1"/>
                </a:solidFill>
                <a:highlight>
                  <a:srgbClr val="FFFFFF"/>
                </a:highlight>
                <a:latin typeface="Times New Roman"/>
                <a:ea typeface="Times New Roman"/>
                <a:cs typeface="Times New Roman"/>
                <a:sym typeface="Times New Roman"/>
              </a:rPr>
              <a:t>Single-layer Perceptron Model</a:t>
            </a:r>
            <a:endParaRPr sz="2000">
              <a:solidFill>
                <a:schemeClr val="dk1"/>
              </a:solidFill>
              <a:highlight>
                <a:srgbClr val="FFFFFF"/>
              </a:highlight>
              <a:latin typeface="Times New Roman"/>
              <a:ea typeface="Times New Roman"/>
              <a:cs typeface="Times New Roman"/>
              <a:sym typeface="Times New Roman"/>
            </a:endParaRPr>
          </a:p>
          <a:p>
            <a:pPr marL="457200" marR="25400" lvl="0" indent="-355600" algn="l" rtl="0">
              <a:lnSpc>
                <a:spcPct val="156250"/>
              </a:lnSpc>
              <a:spcBef>
                <a:spcPts val="0"/>
              </a:spcBef>
              <a:spcAft>
                <a:spcPts val="0"/>
              </a:spcAft>
              <a:buClr>
                <a:schemeClr val="dk1"/>
              </a:buClr>
              <a:buSzPts val="2000"/>
              <a:buFont typeface="Times New Roman"/>
              <a:buAutoNum type="arabicPeriod"/>
            </a:pPr>
            <a:r>
              <a:rPr lang="en-GB" sz="2000">
                <a:solidFill>
                  <a:schemeClr val="dk1"/>
                </a:solidFill>
                <a:highlight>
                  <a:srgbClr val="FFFFFF"/>
                </a:highlight>
                <a:latin typeface="Times New Roman"/>
                <a:ea typeface="Times New Roman"/>
                <a:cs typeface="Times New Roman"/>
                <a:sym typeface="Times New Roman"/>
              </a:rPr>
              <a:t>Multi-layer Perceptron model</a:t>
            </a:r>
            <a:endParaRPr sz="2000">
              <a:solidFill>
                <a:schemeClr val="dk1"/>
              </a:solidFill>
              <a:highlight>
                <a:srgbClr val="FFFFFF"/>
              </a:highlight>
              <a:latin typeface="Times New Roman"/>
              <a:ea typeface="Times New Roman"/>
              <a:cs typeface="Times New Roman"/>
              <a:sym typeface="Times New Roman"/>
            </a:endParaRPr>
          </a:p>
          <a:p>
            <a:pPr marL="0" lvl="0" indent="0" algn="l" rtl="0">
              <a:spcBef>
                <a:spcPts val="1200"/>
              </a:spcBef>
              <a:spcAft>
                <a:spcPts val="1200"/>
              </a:spcAft>
              <a:buNone/>
            </a:pP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Single layer Perceptron Network</a:t>
            </a:r>
            <a:endParaRPr/>
          </a:p>
        </p:txBody>
      </p:sp>
      <p:sp>
        <p:nvSpPr>
          <p:cNvPr id="85" name="Google Shape;85;p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just" rtl="0">
              <a:spcBef>
                <a:spcPts val="0"/>
              </a:spcBef>
              <a:spcAft>
                <a:spcPts val="0"/>
              </a:spcAft>
              <a:buNone/>
            </a:pPr>
            <a:r>
              <a:rPr lang="en-GB" sz="2000">
                <a:solidFill>
                  <a:srgbClr val="333333"/>
                </a:solidFill>
                <a:highlight>
                  <a:srgbClr val="FFFFFF"/>
                </a:highlight>
                <a:latin typeface="Times New Roman"/>
                <a:ea typeface="Times New Roman"/>
                <a:cs typeface="Times New Roman"/>
                <a:sym typeface="Times New Roman"/>
              </a:rPr>
              <a:t>This is one of the easiest Artificial neural networks (ANN) types.</a:t>
            </a:r>
            <a:endParaRPr sz="2000">
              <a:solidFill>
                <a:srgbClr val="333333"/>
              </a:solidFill>
              <a:highlight>
                <a:srgbClr val="FFFFFF"/>
              </a:highlight>
              <a:latin typeface="Times New Roman"/>
              <a:ea typeface="Times New Roman"/>
              <a:cs typeface="Times New Roman"/>
              <a:sym typeface="Times New Roman"/>
            </a:endParaRPr>
          </a:p>
          <a:p>
            <a:pPr marL="0" lvl="0" indent="0" algn="just" rtl="0">
              <a:spcBef>
                <a:spcPts val="1200"/>
              </a:spcBef>
              <a:spcAft>
                <a:spcPts val="0"/>
              </a:spcAft>
              <a:buNone/>
            </a:pPr>
            <a:r>
              <a:rPr lang="en-GB" sz="2000">
                <a:solidFill>
                  <a:srgbClr val="333333"/>
                </a:solidFill>
                <a:highlight>
                  <a:srgbClr val="FFFFFF"/>
                </a:highlight>
                <a:latin typeface="Times New Roman"/>
                <a:ea typeface="Times New Roman"/>
                <a:cs typeface="Times New Roman"/>
                <a:sym typeface="Times New Roman"/>
              </a:rPr>
              <a:t>A single-layered perceptron model consists feed-forward network and also includes a threshold transfer function inside the model. </a:t>
            </a:r>
            <a:endParaRPr sz="2000">
              <a:solidFill>
                <a:srgbClr val="333333"/>
              </a:solidFill>
              <a:highlight>
                <a:srgbClr val="FFFFFF"/>
              </a:highlight>
              <a:latin typeface="Times New Roman"/>
              <a:ea typeface="Times New Roman"/>
              <a:cs typeface="Times New Roman"/>
              <a:sym typeface="Times New Roman"/>
            </a:endParaRPr>
          </a:p>
          <a:p>
            <a:pPr marL="0" lvl="0" indent="0" algn="just" rtl="0">
              <a:spcBef>
                <a:spcPts val="1200"/>
              </a:spcBef>
              <a:spcAft>
                <a:spcPts val="0"/>
              </a:spcAft>
              <a:buNone/>
            </a:pPr>
            <a:r>
              <a:rPr lang="en-GB" sz="2000">
                <a:solidFill>
                  <a:srgbClr val="333333"/>
                </a:solidFill>
                <a:highlight>
                  <a:srgbClr val="FFFFFF"/>
                </a:highlight>
                <a:latin typeface="Times New Roman"/>
                <a:ea typeface="Times New Roman"/>
                <a:cs typeface="Times New Roman"/>
                <a:sym typeface="Times New Roman"/>
              </a:rPr>
              <a:t>The main objective of the single-layer perceptron model is to analyze the linearly separable objects with binary outcomes.</a:t>
            </a:r>
            <a:endParaRPr sz="2000">
              <a:solidFill>
                <a:srgbClr val="333333"/>
              </a:solidFill>
              <a:highlight>
                <a:srgbClr val="FFFFFF"/>
              </a:highlight>
              <a:latin typeface="Times New Roman"/>
              <a:ea typeface="Times New Roman"/>
              <a:cs typeface="Times New Roman"/>
              <a:sym typeface="Times New Roman"/>
            </a:endParaRPr>
          </a:p>
          <a:p>
            <a:pPr marL="0" lvl="0" indent="0" algn="just" rtl="0">
              <a:spcBef>
                <a:spcPts val="1200"/>
              </a:spcBef>
              <a:spcAft>
                <a:spcPts val="1200"/>
              </a:spcAft>
              <a:buNone/>
            </a:pPr>
            <a:r>
              <a:rPr lang="en-GB" sz="2000">
                <a:solidFill>
                  <a:srgbClr val="333333"/>
                </a:solidFill>
                <a:highlight>
                  <a:srgbClr val="FFFFFF"/>
                </a:highlight>
                <a:latin typeface="Times New Roman"/>
                <a:ea typeface="Times New Roman"/>
                <a:cs typeface="Times New Roman"/>
                <a:sym typeface="Times New Roman"/>
              </a:rPr>
              <a:t>Single-layer perceptron can learn only linearly separable patterns.</a:t>
            </a:r>
            <a:endParaRPr sz="2000">
              <a:solidFill>
                <a:srgbClr val="333333"/>
              </a:solidFill>
              <a:highlight>
                <a:srgbClr val="FFFFFF"/>
              </a:highlight>
              <a:latin typeface="Times New Roman"/>
              <a:ea typeface="Times New Roman"/>
              <a:cs typeface="Times New Roman"/>
              <a:sym typeface="Times New Roman"/>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Cont.</a:t>
            </a:r>
            <a:endParaRPr/>
          </a:p>
        </p:txBody>
      </p:sp>
      <p:sp>
        <p:nvSpPr>
          <p:cNvPr id="91" name="Google Shape;91;p1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just" rtl="0">
              <a:spcBef>
                <a:spcPts val="0"/>
              </a:spcBef>
              <a:spcAft>
                <a:spcPts val="1200"/>
              </a:spcAft>
              <a:buNone/>
            </a:pPr>
            <a:r>
              <a:rPr lang="en-GB">
                <a:solidFill>
                  <a:schemeClr val="dk1"/>
                </a:solidFill>
                <a:highlight>
                  <a:srgbClr val="FFFFFF"/>
                </a:highlight>
                <a:latin typeface="Times New Roman"/>
                <a:ea typeface="Times New Roman"/>
                <a:cs typeface="Times New Roman"/>
                <a:sym typeface="Times New Roman"/>
              </a:rPr>
              <a:t>Single Layer Perceptron has just two layers of input and output. It only has single layer hence the name single layer perceptron. It does not contain Hidden Layers as that of Multilayer perceptron.</a:t>
            </a:r>
            <a:endParaRPr>
              <a:latin typeface="Times New Roman"/>
              <a:ea typeface="Times New Roman"/>
              <a:cs typeface="Times New Roman"/>
              <a:sym typeface="Times New Roman"/>
            </a:endParaRPr>
          </a:p>
        </p:txBody>
      </p:sp>
      <p:pic>
        <p:nvPicPr>
          <p:cNvPr id="92" name="Google Shape;92;p19"/>
          <p:cNvPicPr preferRelativeResize="0"/>
          <p:nvPr/>
        </p:nvPicPr>
        <p:blipFill>
          <a:blip r:embed="rId3">
            <a:alphaModFix/>
          </a:blip>
          <a:stretch>
            <a:fillRect/>
          </a:stretch>
        </p:blipFill>
        <p:spPr>
          <a:xfrm>
            <a:off x="3033700" y="2281974"/>
            <a:ext cx="3076575" cy="24005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GB" sz="2000" b="1">
                <a:highlight>
                  <a:srgbClr val="FFFFFF"/>
                </a:highlight>
                <a:latin typeface="Times New Roman"/>
                <a:ea typeface="Times New Roman"/>
                <a:cs typeface="Times New Roman"/>
                <a:sym typeface="Times New Roman"/>
              </a:rPr>
              <a:t>Multi-Layer Perceptron (MLP)</a:t>
            </a:r>
            <a:endParaRPr sz="2000">
              <a:solidFill>
                <a:schemeClr val="dk2"/>
              </a:solidFill>
              <a:latin typeface="Times New Roman"/>
              <a:ea typeface="Times New Roman"/>
              <a:cs typeface="Times New Roman"/>
              <a:sym typeface="Times New Roman"/>
            </a:endParaRPr>
          </a:p>
          <a:p>
            <a:pPr marL="0" lvl="0" indent="0" algn="l" rtl="0">
              <a:spcBef>
                <a:spcPts val="1200"/>
              </a:spcBef>
              <a:spcAft>
                <a:spcPts val="0"/>
              </a:spcAft>
              <a:buNone/>
            </a:pPr>
            <a:endParaRPr sz="1450" b="1">
              <a:highlight>
                <a:srgbClr val="FFFFFF"/>
              </a:highlight>
              <a:latin typeface="Montserrat"/>
              <a:ea typeface="Montserrat"/>
              <a:cs typeface="Montserrat"/>
              <a:sym typeface="Montserrat"/>
            </a:endParaRPr>
          </a:p>
        </p:txBody>
      </p:sp>
      <p:sp>
        <p:nvSpPr>
          <p:cNvPr id="98" name="Google Shape;98;p2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just" rtl="0">
              <a:lnSpc>
                <a:spcPct val="155172"/>
              </a:lnSpc>
              <a:spcBef>
                <a:spcPts val="800"/>
              </a:spcBef>
              <a:spcAft>
                <a:spcPts val="0"/>
              </a:spcAft>
              <a:buNone/>
            </a:pPr>
            <a:r>
              <a:rPr lang="en-GB" sz="2000">
                <a:solidFill>
                  <a:schemeClr val="dk1"/>
                </a:solidFill>
                <a:highlight>
                  <a:srgbClr val="FFFFFF"/>
                </a:highlight>
                <a:latin typeface="Times New Roman"/>
                <a:ea typeface="Times New Roman"/>
                <a:cs typeface="Times New Roman"/>
                <a:sym typeface="Times New Roman"/>
              </a:rPr>
              <a:t>A multilayer perceptron is a type of feed-forward artificial neural network that generates a set of outputs from a set of inputs. </a:t>
            </a:r>
            <a:endParaRPr sz="2000">
              <a:solidFill>
                <a:schemeClr val="dk1"/>
              </a:solidFill>
              <a:highlight>
                <a:srgbClr val="FFFFFF"/>
              </a:highlight>
              <a:latin typeface="Times New Roman"/>
              <a:ea typeface="Times New Roman"/>
              <a:cs typeface="Times New Roman"/>
              <a:sym typeface="Times New Roman"/>
            </a:endParaRPr>
          </a:p>
          <a:p>
            <a:pPr marL="0" lvl="0" indent="0" algn="just" rtl="0">
              <a:lnSpc>
                <a:spcPct val="155172"/>
              </a:lnSpc>
              <a:spcBef>
                <a:spcPts val="800"/>
              </a:spcBef>
              <a:spcAft>
                <a:spcPts val="0"/>
              </a:spcAft>
              <a:buNone/>
            </a:pPr>
            <a:r>
              <a:rPr lang="en-GB" sz="2000">
                <a:solidFill>
                  <a:schemeClr val="dk1"/>
                </a:solidFill>
                <a:highlight>
                  <a:srgbClr val="FFFFFF"/>
                </a:highlight>
                <a:latin typeface="Times New Roman"/>
                <a:ea typeface="Times New Roman"/>
                <a:cs typeface="Times New Roman"/>
                <a:sym typeface="Times New Roman"/>
              </a:rPr>
              <a:t>An MLP is a neural network connecting multiple layers in a directed graph, which means that the signal path through the nodes only goes one way. </a:t>
            </a:r>
            <a:endParaRPr sz="2000">
              <a:solidFill>
                <a:schemeClr val="dk1"/>
              </a:solidFill>
              <a:highlight>
                <a:srgbClr val="FFFFFF"/>
              </a:highlight>
              <a:latin typeface="Times New Roman"/>
              <a:ea typeface="Times New Roman"/>
              <a:cs typeface="Times New Roman"/>
              <a:sym typeface="Times New Roman"/>
            </a:endParaRPr>
          </a:p>
          <a:p>
            <a:pPr marL="0" lvl="0" indent="0" algn="just" rtl="0">
              <a:lnSpc>
                <a:spcPct val="155172"/>
              </a:lnSpc>
              <a:spcBef>
                <a:spcPts val="800"/>
              </a:spcBef>
              <a:spcAft>
                <a:spcPts val="0"/>
              </a:spcAft>
              <a:buClr>
                <a:schemeClr val="dk1"/>
              </a:buClr>
              <a:buSzPts val="1100"/>
              <a:buFont typeface="Arial"/>
              <a:buNone/>
            </a:pPr>
            <a:r>
              <a:rPr lang="en-GB" sz="2000">
                <a:solidFill>
                  <a:schemeClr val="dk1"/>
                </a:solidFill>
                <a:highlight>
                  <a:srgbClr val="FFFFFF"/>
                </a:highlight>
                <a:latin typeface="Times New Roman"/>
                <a:ea typeface="Times New Roman"/>
                <a:cs typeface="Times New Roman"/>
                <a:sym typeface="Times New Roman"/>
              </a:rPr>
              <a:t>The MLP network consists of input, output, and hidden layers. </a:t>
            </a:r>
            <a:endParaRPr sz="2000">
              <a:solidFill>
                <a:schemeClr val="dk1"/>
              </a:solidFill>
              <a:highlight>
                <a:srgbClr val="FFFFFF"/>
              </a:highlight>
              <a:latin typeface="Times New Roman"/>
              <a:ea typeface="Times New Roman"/>
              <a:cs typeface="Times New Roman"/>
              <a:sym typeface="Times New Roman"/>
            </a:endParaRPr>
          </a:p>
          <a:p>
            <a:pPr marL="0" lvl="0" indent="0" algn="l" rtl="0">
              <a:spcBef>
                <a:spcPts val="800"/>
              </a:spcBef>
              <a:spcAft>
                <a:spcPts val="0"/>
              </a:spcAft>
              <a:buClr>
                <a:schemeClr val="dk1"/>
              </a:buClr>
              <a:buSzPts val="1100"/>
              <a:buFont typeface="Arial"/>
              <a:buNone/>
            </a:pPr>
            <a:endParaRPr sz="1100">
              <a:solidFill>
                <a:schemeClr val="dk1"/>
              </a:solidFill>
            </a:endParaRPr>
          </a:p>
          <a:p>
            <a:pPr marL="0" lvl="0" indent="0" algn="l" rtl="0">
              <a:spcBef>
                <a:spcPts val="0"/>
              </a:spcBef>
              <a:spcAft>
                <a:spcPts val="1200"/>
              </a:spcAft>
              <a:buNone/>
            </a:pP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Cont.</a:t>
            </a:r>
            <a:endParaRPr/>
          </a:p>
        </p:txBody>
      </p:sp>
      <p:sp>
        <p:nvSpPr>
          <p:cNvPr id="104" name="Google Shape;104;p2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105" name="Google Shape;105;p21"/>
          <p:cNvPicPr preferRelativeResize="0"/>
          <p:nvPr/>
        </p:nvPicPr>
        <p:blipFill>
          <a:blip r:embed="rId3">
            <a:alphaModFix/>
          </a:blip>
          <a:stretch>
            <a:fillRect/>
          </a:stretch>
        </p:blipFill>
        <p:spPr>
          <a:xfrm>
            <a:off x="311700" y="1152475"/>
            <a:ext cx="8520600" cy="3416400"/>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C428603CB69B774A9E59DE44BCA9EB57" ma:contentTypeVersion="3" ma:contentTypeDescription="Create a new document." ma:contentTypeScope="" ma:versionID="6fcf337354ebdd4c77cab88182cef9c9">
  <xsd:schema xmlns:xsd="http://www.w3.org/2001/XMLSchema" xmlns:xs="http://www.w3.org/2001/XMLSchema" xmlns:p="http://schemas.microsoft.com/office/2006/metadata/properties" xmlns:ns2="641c2e74-b3a8-4f76-9b2a-7fa21055257c" targetNamespace="http://schemas.microsoft.com/office/2006/metadata/properties" ma:root="true" ma:fieldsID="b5615f6017e8753bba30050032ae4d8d" ns2:_="">
    <xsd:import namespace="641c2e74-b3a8-4f76-9b2a-7fa21055257c"/>
    <xsd:element name="properties">
      <xsd:complexType>
        <xsd:sequence>
          <xsd:element name="documentManagement">
            <xsd:complexType>
              <xsd:all>
                <xsd:element ref="ns2:MediaServiceMetadata" minOccurs="0"/>
                <xsd:element ref="ns2:MediaServiceFastMetadata"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41c2e74-b3a8-4f76-9b2a-7fa21055257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D64CA31-5044-4291-93A2-630004D78E2D}">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AB462C88-BDD9-4CE4-AA81-BC53B0A4F8D6}">
  <ds:schemaRefs>
    <ds:schemaRef ds:uri="641c2e74-b3a8-4f76-9b2a-7fa21055257c"/>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3C369B31-89F8-42C9-A72F-B9ED8CD6772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On-screen Show (16:9)</PresentationFormat>
  <Slides>32</Slides>
  <Notes>21</Notes>
  <HiddenSlides>0</HiddenSlides>
  <ScaleCrop>false</ScaleCrop>
  <HeadingPairs>
    <vt:vector size="4" baseType="variant">
      <vt:variant>
        <vt:lpstr>Theme</vt:lpstr>
      </vt:variant>
      <vt:variant>
        <vt:i4>1</vt:i4>
      </vt:variant>
      <vt:variant>
        <vt:lpstr>Slide Titles</vt:lpstr>
      </vt:variant>
      <vt:variant>
        <vt:i4>32</vt:i4>
      </vt:variant>
    </vt:vector>
  </HeadingPairs>
  <TitlesOfParts>
    <vt:vector size="33" baseType="lpstr">
      <vt:lpstr>Simple Light</vt:lpstr>
      <vt:lpstr>Perceptron Model</vt:lpstr>
      <vt:lpstr>Perceptron Model</vt:lpstr>
      <vt:lpstr>Basic Components of Perceptron</vt:lpstr>
      <vt:lpstr>Cont.</vt:lpstr>
      <vt:lpstr>Types of Perceptron Model</vt:lpstr>
      <vt:lpstr>Single layer Perceptron Network</vt:lpstr>
      <vt:lpstr>Cont.</vt:lpstr>
      <vt:lpstr>Multi-Layer Perceptron (MLP) </vt:lpstr>
      <vt:lpstr>Cont.</vt:lpstr>
      <vt:lpstr>Perceptron Learning Steps </vt:lpstr>
      <vt:lpstr>Back Propagation </vt:lpstr>
      <vt:lpstr>Back Propagation Network Definition and Architecture</vt:lpstr>
      <vt:lpstr>Cont.</vt:lpstr>
      <vt:lpstr>Back Propagation Algorithm</vt:lpstr>
      <vt:lpstr>Learning Factors</vt:lpstr>
      <vt:lpstr>Cont..</vt:lpstr>
      <vt:lpstr>Effect of learning coefficients</vt:lpstr>
      <vt:lpstr>Problem of Back Propagation Network</vt:lpstr>
      <vt:lpstr>Cont.</vt:lpstr>
      <vt:lpstr>Application of Back Propagation Network</vt:lpstr>
      <vt:lpstr>Cont.</vt:lpstr>
      <vt:lpstr>Cont.</vt:lpstr>
      <vt:lpstr>Limitations of Back Propagation </vt:lpstr>
      <vt:lpstr>PowerPoint Presentation</vt:lpstr>
      <vt:lpstr>PowerPoint Presentation</vt:lpstr>
      <vt:lpstr>PowerPoint Presentation</vt:lpstr>
      <vt:lpstr>Radial basis function Network</vt:lpstr>
      <vt:lpstr>Training Algorithm</vt:lpstr>
      <vt:lpstr>Flowchart for Training Process</vt:lpstr>
      <vt:lpstr>PowerPoint Presentation</vt:lpstr>
      <vt:lpstr>AKTU Questions</vt:lpstr>
      <vt:lpstr>AKTU 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Perceptron Model</dc:title>
  <cp:revision>1</cp:revision>
  <dcterms:modified xsi:type="dcterms:W3CDTF">2023-11-29T14:06:59Z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0x010100C428603CB69B774A9E59DE44BCA9EB57</vt:lpwstr>
  </property>
</Properties>
</file>